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sldIdLst>
    <p:sldId id="307" r:id="rId2"/>
    <p:sldId id="315" r:id="rId3"/>
    <p:sldId id="302" r:id="rId4"/>
    <p:sldId id="305" r:id="rId5"/>
    <p:sldId id="306" r:id="rId6"/>
    <p:sldId id="293" r:id="rId7"/>
    <p:sldId id="317" r:id="rId8"/>
    <p:sldId id="297" r:id="rId9"/>
    <p:sldId id="256" r:id="rId10"/>
    <p:sldId id="291" r:id="rId11"/>
    <p:sldId id="295" r:id="rId12"/>
    <p:sldId id="259" r:id="rId13"/>
    <p:sldId id="298" r:id="rId14"/>
    <p:sldId id="258" r:id="rId15"/>
    <p:sldId id="296" r:id="rId16"/>
    <p:sldId id="267" r:id="rId17"/>
    <p:sldId id="269" r:id="rId18"/>
    <p:sldId id="271" r:id="rId19"/>
    <p:sldId id="274" r:id="rId20"/>
    <p:sldId id="313" r:id="rId21"/>
    <p:sldId id="311" r:id="rId22"/>
    <p:sldId id="310" r:id="rId23"/>
    <p:sldId id="301" r:id="rId24"/>
    <p:sldId id="314" r:id="rId25"/>
    <p:sldId id="279" r:id="rId26"/>
    <p:sldId id="280" r:id="rId27"/>
    <p:sldId id="277" r:id="rId28"/>
    <p:sldId id="292" r:id="rId29"/>
    <p:sldId id="308" r:id="rId30"/>
    <p:sldId id="284" r:id="rId31"/>
    <p:sldId id="285" r:id="rId32"/>
    <p:sldId id="28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9" autoAdjust="0"/>
    <p:restoredTop sz="92889" autoAdjust="0"/>
  </p:normalViewPr>
  <p:slideViewPr>
    <p:cSldViewPr snapToGrid="0">
      <p:cViewPr varScale="1">
        <p:scale>
          <a:sx n="68" d="100"/>
          <a:sy n="68" d="100"/>
        </p:scale>
        <p:origin x="73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D9EF1A-8B8F-4053-85EA-4491EAD187BE}" type="datetimeFigureOut">
              <a:rPr lang="en-US" smtClean="0"/>
              <a:t>12/5/2019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0199FA-F4DD-426D-A5C2-C21F0660DEE5}" type="slidenum">
              <a:rPr lang="en-US" smtClean="0"/>
              <a:t>‹#›</a:t>
            </a:fld>
            <a:endParaRPr lang="en-US"/>
          </a:p>
        </p:txBody>
      </p:sp>
    </p:spTree>
    <p:extLst>
      <p:ext uri="{BB962C8B-B14F-4D97-AF65-F5344CB8AC3E}">
        <p14:creationId xmlns:p14="http://schemas.microsoft.com/office/powerpoint/2010/main" val="1013718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American History I—watch Making the Constitution (up to 23:46)</a:t>
            </a:r>
          </a:p>
        </p:txBody>
      </p:sp>
      <p:sp>
        <p:nvSpPr>
          <p:cNvPr id="4" name="Slide Number Placeholder 3"/>
          <p:cNvSpPr>
            <a:spLocks noGrp="1"/>
          </p:cNvSpPr>
          <p:nvPr>
            <p:ph type="sldNum" sz="quarter" idx="5"/>
          </p:nvPr>
        </p:nvSpPr>
        <p:spPr/>
        <p:txBody>
          <a:bodyPr/>
          <a:lstStyle/>
          <a:p>
            <a:fld id="{D10199FA-F4DD-426D-A5C2-C21F0660DEE5}" type="slidenum">
              <a:rPr lang="en-US" smtClean="0"/>
              <a:t>2</a:t>
            </a:fld>
            <a:endParaRPr lang="en-US"/>
          </a:p>
        </p:txBody>
      </p:sp>
    </p:spTree>
    <p:extLst>
      <p:ext uri="{BB962C8B-B14F-4D97-AF65-F5344CB8AC3E}">
        <p14:creationId xmlns:p14="http://schemas.microsoft.com/office/powerpoint/2010/main" val="1804948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630FC4B9-087E-481D-B587-FC6D2D15FA74}"/>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en-US" altLang="en-US">
                <a:latin typeface="Times New Roman" panose="02020603050405020304" pitchFamily="18" charset="0"/>
              </a:rPr>
              <a:t>S</a:t>
            </a:r>
            <a:fld id="{046342C9-A230-4CA7-9804-70C67BACBB3C}" type="slidenum">
              <a:rPr lang="en-US" altLang="en-US">
                <a:latin typeface="Times New Roman" panose="02020603050405020304" pitchFamily="18" charset="0"/>
              </a:rPr>
              <a:pPr eaLnBrk="1" hangingPunct="1">
                <a:spcBef>
                  <a:spcPct val="0"/>
                </a:spcBef>
              </a:pPr>
              <a:t>3</a:t>
            </a:fld>
            <a:endParaRPr lang="en-US" altLang="en-US">
              <a:latin typeface="Times New Roman" panose="02020603050405020304" pitchFamily="18" charset="0"/>
            </a:endParaRPr>
          </a:p>
        </p:txBody>
      </p:sp>
      <p:sp>
        <p:nvSpPr>
          <p:cNvPr id="14339" name="Rectangle 2">
            <a:extLst>
              <a:ext uri="{FF2B5EF4-FFF2-40B4-BE49-F238E27FC236}">
                <a16:creationId xmlns:a16="http://schemas.microsoft.com/office/drawing/2014/main" id="{66C049D5-AC91-4727-9550-CA82AE1D86E1}"/>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5B8920E7-9699-4A19-B686-E0B2A77D3A94}"/>
              </a:ext>
            </a:extLst>
          </p:cNvPr>
          <p:cNvSpPr>
            <a:spLocks noGrp="1" noChangeArrowheads="1"/>
          </p:cNvSpPr>
          <p:nvPr>
            <p:ph type="body" idx="1"/>
          </p:nvPr>
        </p:nvSpPr>
        <p:spPr>
          <a:noFill/>
        </p:spPr>
        <p:txBody>
          <a:bodyPr/>
          <a:lstStyle/>
          <a:p>
            <a:pPr eaLnBrk="1" hangingPunct="1"/>
            <a:r>
              <a:rPr lang="en-US" altLang="en-US" dirty="0">
                <a:latin typeface="Times New Roman" panose="02020603050405020304" pitchFamily="18" charset="0"/>
              </a:rPr>
              <a:t>The Articles established a government which it characterized as a “league of friendship” for common defense, communication with other nations, and to administer and operate the government. It was assumed that most legislation and enforcement of laws would occur within the states and that laws passed by the national Congress would only be to administer the powers it was given. Even so, any law passed would have to be carried by a “supermajority” of over 67 percent, with nine of thirteen states voting in the affirmative. To further insure that the central government would not be granted any increase in power, any amendment to the Articles needed the unanimous consent of all the states.</a:t>
            </a:r>
          </a:p>
          <a:p>
            <a:pPr eaLnBrk="1" hangingPunct="1"/>
            <a:endParaRPr lang="en-US" altLang="en-US" dirty="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An executive committee oversaw government when Congress was not in session </a:t>
            </a:r>
          </a:p>
          <a:p>
            <a:pPr eaLnBrk="1" hangingPunct="1"/>
            <a:endParaRPr lang="en-US" altLang="en-US" dirty="0">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0CB9E4D4-0C71-454F-98ED-2E38797ABD79}"/>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en-US" altLang="en-US">
                <a:latin typeface="Times New Roman" panose="02020603050405020304" pitchFamily="18" charset="0"/>
              </a:rPr>
              <a:t>S</a:t>
            </a:r>
            <a:fld id="{A34B52B3-5A3C-44E0-8801-CE38D42CB2CE}" type="slidenum">
              <a:rPr lang="en-US" altLang="en-US">
                <a:latin typeface="Times New Roman" panose="02020603050405020304" pitchFamily="18" charset="0"/>
              </a:rPr>
              <a:pPr eaLnBrk="1" hangingPunct="1">
                <a:spcBef>
                  <a:spcPct val="0"/>
                </a:spcBef>
              </a:pPr>
              <a:t>4</a:t>
            </a:fld>
            <a:endParaRPr lang="en-US" altLang="en-US">
              <a:latin typeface="Times New Roman" panose="02020603050405020304" pitchFamily="18" charset="0"/>
            </a:endParaRPr>
          </a:p>
        </p:txBody>
      </p:sp>
      <p:sp>
        <p:nvSpPr>
          <p:cNvPr id="17411" name="Rectangle 2">
            <a:extLst>
              <a:ext uri="{FF2B5EF4-FFF2-40B4-BE49-F238E27FC236}">
                <a16:creationId xmlns:a16="http://schemas.microsoft.com/office/drawing/2014/main" id="{FD27479C-2E10-405C-9873-50079CB6A5FF}"/>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B7C3531C-6200-4F0D-A0FF-45331771844B}"/>
              </a:ext>
            </a:extLst>
          </p:cNvPr>
          <p:cNvSpPr>
            <a:spLocks noGrp="1" noChangeArrowheads="1"/>
          </p:cNvSpPr>
          <p:nvPr>
            <p:ph type="body" idx="1"/>
          </p:nvPr>
        </p:nvSpPr>
        <p:spPr>
          <a:noFill/>
        </p:spPr>
        <p:txBody>
          <a:bodyPr/>
          <a:lstStyle/>
          <a:p>
            <a:pPr eaLnBrk="1" hangingPunct="1">
              <a:spcBef>
                <a:spcPct val="0"/>
              </a:spcBef>
              <a:spcAft>
                <a:spcPct val="30000"/>
              </a:spcAft>
            </a:pPr>
            <a:r>
              <a:rPr lang="en-US" altLang="en-US">
                <a:latin typeface="Times New Roman" panose="02020603050405020304" pitchFamily="18" charset="0"/>
              </a:rPr>
              <a:t>The Articles didn’t provide the government with enough authority to fully carry out the tasks it was given. Though Congress could declare war and raise military forces, it couldn’t pay for them because it lacked the power to tax. Congress could requisition funds from the states, but had no power to make them part with their money. Congress could borrow money, but had no way to raise funds to pay off the debt except to ask the states for funds. If a state disagreed with the way Congress spent the funds, it would refuse or delay payment.</a:t>
            </a:r>
          </a:p>
          <a:p>
            <a:pPr eaLnBrk="1" hangingPunct="1">
              <a:spcBef>
                <a:spcPct val="0"/>
              </a:spcBef>
              <a:spcAft>
                <a:spcPct val="30000"/>
              </a:spcAft>
            </a:pPr>
            <a:endParaRPr lang="en-US" altLang="en-US">
              <a:latin typeface="Times New Roman" panose="02020603050405020304" pitchFamily="18" charset="0"/>
            </a:endParaRPr>
          </a:p>
          <a:p>
            <a:pPr eaLnBrk="1" hangingPunct="1">
              <a:spcBef>
                <a:spcPct val="0"/>
              </a:spcBef>
              <a:spcAft>
                <a:spcPct val="30000"/>
              </a:spcAft>
            </a:pPr>
            <a:r>
              <a:rPr lang="en-US" altLang="en-US">
                <a:latin typeface="Times New Roman" panose="02020603050405020304" pitchFamily="18" charset="0"/>
              </a:rPr>
              <a:t>Congress could appoint a court to hear the disputes between states, but it couldn’t enforce decisions the courts made. Thus, if a court ruled in favor of one state over another, the losing state wouldn’t have to comply with the decision.</a:t>
            </a:r>
          </a:p>
          <a:p>
            <a:pPr eaLnBrk="1" hangingPunct="1">
              <a:spcBef>
                <a:spcPct val="0"/>
              </a:spcBef>
              <a:spcAft>
                <a:spcPct val="30000"/>
              </a:spcAft>
            </a:pPr>
            <a:endParaRPr lang="en-US" altLang="en-US">
              <a:latin typeface="Times New Roman" panose="02020603050405020304" pitchFamily="18" charset="0"/>
            </a:endParaRPr>
          </a:p>
          <a:p>
            <a:pPr eaLnBrk="1" hangingPunct="1">
              <a:spcBef>
                <a:spcPct val="0"/>
              </a:spcBef>
              <a:spcAft>
                <a:spcPct val="30000"/>
              </a:spcAft>
            </a:pPr>
            <a:r>
              <a:rPr lang="en-US" altLang="en-US">
                <a:latin typeface="Times New Roman" panose="02020603050405020304" pitchFamily="18" charset="0"/>
              </a:rPr>
              <a:t>After the war, the Treaty of Paris stipulated that British citizens still living in the former colonies would receive compensation for land or property seized. However, individual states did not force their citizens to make such restitution and Congress had no authority to compel the states to obey the treaty’s provisions. </a:t>
            </a:r>
          </a:p>
          <a:p>
            <a:pPr eaLnBrk="1" hangingPunct="1">
              <a:spcBef>
                <a:spcPct val="0"/>
              </a:spcBef>
              <a:spcAft>
                <a:spcPct val="30000"/>
              </a:spcAft>
            </a:pPr>
            <a:endParaRPr lang="en-US" altLang="en-US">
              <a:latin typeface="Times New Roman" panose="02020603050405020304" pitchFamily="18" charset="0"/>
            </a:endParaRPr>
          </a:p>
          <a:p>
            <a:pPr eaLnBrk="1" hangingPunct="1">
              <a:spcBef>
                <a:spcPct val="0"/>
              </a:spcBef>
              <a:spcAft>
                <a:spcPct val="30000"/>
              </a:spcAft>
            </a:pPr>
            <a:r>
              <a:rPr lang="en-US" altLang="en-US">
                <a:latin typeface="Times New Roman" panose="02020603050405020304" pitchFamily="18" charset="0"/>
              </a:rPr>
              <a:t>To pay off the debt from the war, Congress was authorized to print money; however, each of the states had the power to print money as well. The resulting increase in currency, combined with a slowdown in the postwar economy, sent the young country into a deep economic depression. Inflation rose so high that the Continental Dollar became virtually worthless.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2A294639-7C91-4D85-9A6D-1B47721FB9CF}"/>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en-US" altLang="en-US">
                <a:latin typeface="Times New Roman" panose="02020603050405020304" pitchFamily="18" charset="0"/>
              </a:rPr>
              <a:t>S</a:t>
            </a:r>
            <a:fld id="{5242291F-C776-4894-B387-9FE2DB2B4296}" type="slidenum">
              <a:rPr lang="en-US" altLang="en-US">
                <a:latin typeface="Times New Roman" panose="02020603050405020304" pitchFamily="18" charset="0"/>
              </a:rPr>
              <a:pPr eaLnBrk="1" hangingPunct="1">
                <a:spcBef>
                  <a:spcPct val="0"/>
                </a:spcBef>
              </a:pPr>
              <a:t>5</a:t>
            </a:fld>
            <a:endParaRPr lang="en-US" altLang="en-US">
              <a:latin typeface="Times New Roman" panose="02020603050405020304" pitchFamily="18" charset="0"/>
            </a:endParaRPr>
          </a:p>
        </p:txBody>
      </p:sp>
      <p:sp>
        <p:nvSpPr>
          <p:cNvPr id="18435" name="Rectangle 2">
            <a:extLst>
              <a:ext uri="{FF2B5EF4-FFF2-40B4-BE49-F238E27FC236}">
                <a16:creationId xmlns:a16="http://schemas.microsoft.com/office/drawing/2014/main" id="{60F105C0-A363-493E-8C68-C5704E1339EE}"/>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36ED805E-D452-413C-9467-D5F6749FB0C1}"/>
              </a:ext>
            </a:extLst>
          </p:cNvPr>
          <p:cNvSpPr>
            <a:spLocks noGrp="1" noChangeArrowheads="1"/>
          </p:cNvSpPr>
          <p:nvPr>
            <p:ph type="body" idx="1"/>
          </p:nvPr>
        </p:nvSpPr>
        <p:spPr>
          <a:noFill/>
        </p:spPr>
        <p:txBody>
          <a:bodyPr/>
          <a:lstStyle/>
          <a:p>
            <a:pPr eaLnBrk="1" hangingPunct="1">
              <a:spcBef>
                <a:spcPct val="0"/>
              </a:spcBef>
              <a:spcAft>
                <a:spcPct val="30000"/>
              </a:spcAft>
            </a:pPr>
            <a:r>
              <a:rPr lang="en-US" altLang="en-US">
                <a:latin typeface="Times New Roman" panose="02020603050405020304" pitchFamily="18" charset="0"/>
              </a:rPr>
              <a:t>Though they had many shortcomings, the Articles of Confederation cannot be considered a total failure. Under them, the government operated for nearly 12 years and managed to conduct a successful war of rebellion against what was then the most powerful country in the world.  </a:t>
            </a:r>
          </a:p>
          <a:p>
            <a:pPr eaLnBrk="1" hangingPunct="1">
              <a:spcBef>
                <a:spcPct val="0"/>
              </a:spcBef>
              <a:spcAft>
                <a:spcPct val="30000"/>
              </a:spcAft>
            </a:pPr>
            <a:endParaRPr lang="en-US" altLang="en-US">
              <a:latin typeface="Times New Roman" panose="02020603050405020304" pitchFamily="18" charset="0"/>
            </a:endParaRPr>
          </a:p>
          <a:p>
            <a:pPr eaLnBrk="1" hangingPunct="1">
              <a:spcBef>
                <a:spcPct val="0"/>
              </a:spcBef>
              <a:spcAft>
                <a:spcPct val="30000"/>
              </a:spcAft>
            </a:pPr>
            <a:r>
              <a:rPr lang="en-US" altLang="en-US">
                <a:latin typeface="Times New Roman" panose="02020603050405020304" pitchFamily="18" charset="0"/>
              </a:rPr>
              <a:t>Under the Articles, the United States also negotiated a very favorable peace treaty in which Britain formally recognized the United States and agreed to remove all British troops from U.S. territory. From the land granted to the United States as a result of the treaty, the country doubled in size, gaining land that today holds the states of Ohio, Indiana, Michigan, Illinois, Wisconsin, and part of Minnesota. </a:t>
            </a:r>
          </a:p>
          <a:p>
            <a:pPr eaLnBrk="1" hangingPunct="1">
              <a:spcBef>
                <a:spcPct val="0"/>
              </a:spcBef>
              <a:spcAft>
                <a:spcPct val="30000"/>
              </a:spcAft>
            </a:pPr>
            <a:endParaRPr lang="en-US" altLang="en-US">
              <a:latin typeface="Times New Roman" panose="02020603050405020304" pitchFamily="18" charset="0"/>
            </a:endParaRPr>
          </a:p>
          <a:p>
            <a:pPr eaLnBrk="1" hangingPunct="1">
              <a:spcBef>
                <a:spcPct val="0"/>
              </a:spcBef>
              <a:spcAft>
                <a:spcPct val="30000"/>
              </a:spcAft>
            </a:pPr>
            <a:r>
              <a:rPr lang="en-US" altLang="en-US">
                <a:latin typeface="Times New Roman" panose="02020603050405020304" pitchFamily="18" charset="0"/>
              </a:rPr>
              <a:t>Many historians view the Northwest Ordinance as the most important piece of legislation to come out of this period. The Ordinance provided a method for admitting new states into the Union and for placing them on an equal footing with existing states. Thus, citizens from these new states would enjoy all the rights for which Americans had fought in the Revolution. The Ordinance even provided a bill of rights, something both the Articles and the original Constitution lacked.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pPr marL="0" lvl="1"/>
            <a:r>
              <a:rPr lang="en-US" altLang="en-US" sz="2000"/>
              <a:t>Inspired by “Regulators” of NC who took up arms against their royal governor in 1770-71 over similar issues</a:t>
            </a:r>
          </a:p>
          <a:p>
            <a:endParaRPr lang="en-US" altLang="en-US"/>
          </a:p>
        </p:txBody>
      </p:sp>
      <p:sp>
        <p:nvSpPr>
          <p:cNvPr id="1946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a:latin typeface="Times New Roman" pitchFamily="18" charset="0"/>
              </a:rPr>
              <a:t>S</a:t>
            </a:r>
            <a:fld id="{EE4B3E5A-F3F7-4D2A-A72D-08DE626C67FB}" type="slidenum">
              <a:rPr lang="en-US" altLang="en-US" smtClean="0">
                <a:latin typeface="Times New Roman" pitchFamily="18" charset="0"/>
              </a:rPr>
              <a:pPr eaLnBrk="1" hangingPunct="1">
                <a:spcBef>
                  <a:spcPct val="0"/>
                </a:spcBef>
              </a:pPr>
              <a:t>6</a:t>
            </a:fld>
            <a:endParaRPr lang="en-US" altLang="en-US">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may look similar or come from similar backgrounds but their views on government were varied and divided (despite being on the same side during the Revolutionary War). For example, Patrick Henry was one of a few who refused to sign the Constitution. </a:t>
            </a:r>
          </a:p>
        </p:txBody>
      </p:sp>
      <p:sp>
        <p:nvSpPr>
          <p:cNvPr id="4" name="Slide Number Placeholder 3"/>
          <p:cNvSpPr>
            <a:spLocks noGrp="1"/>
          </p:cNvSpPr>
          <p:nvPr>
            <p:ph type="sldNum" sz="quarter" idx="5"/>
          </p:nvPr>
        </p:nvSpPr>
        <p:spPr/>
        <p:txBody>
          <a:bodyPr/>
          <a:lstStyle/>
          <a:p>
            <a:fld id="{D10199FA-F4DD-426D-A5C2-C21F0660DEE5}" type="slidenum">
              <a:rPr lang="en-US" smtClean="0"/>
              <a:t>11</a:t>
            </a:fld>
            <a:endParaRPr lang="en-US"/>
          </a:p>
        </p:txBody>
      </p:sp>
    </p:spTree>
    <p:extLst>
      <p:ext uri="{BB962C8B-B14F-4D97-AF65-F5344CB8AC3E}">
        <p14:creationId xmlns:p14="http://schemas.microsoft.com/office/powerpoint/2010/main" val="785545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Patrick Henry was one of the delegates who refused to sign </a:t>
            </a:r>
          </a:p>
        </p:txBody>
      </p:sp>
      <p:sp>
        <p:nvSpPr>
          <p:cNvPr id="4" name="Slide Number Placeholder 3"/>
          <p:cNvSpPr>
            <a:spLocks noGrp="1"/>
          </p:cNvSpPr>
          <p:nvPr>
            <p:ph type="sldNum" sz="quarter" idx="5"/>
          </p:nvPr>
        </p:nvSpPr>
        <p:spPr/>
        <p:txBody>
          <a:bodyPr/>
          <a:lstStyle/>
          <a:p>
            <a:fld id="{D10199FA-F4DD-426D-A5C2-C21F0660DEE5}" type="slidenum">
              <a:rPr lang="en-US" smtClean="0"/>
              <a:t>21</a:t>
            </a:fld>
            <a:endParaRPr lang="en-US"/>
          </a:p>
        </p:txBody>
      </p:sp>
    </p:spTree>
    <p:extLst>
      <p:ext uri="{BB962C8B-B14F-4D97-AF65-F5344CB8AC3E}">
        <p14:creationId xmlns:p14="http://schemas.microsoft.com/office/powerpoint/2010/main" val="1813626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12/5/2019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12/5/2019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12/5/2019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12/5/2019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12/5/2019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12/5/2019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12/5/2019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12/5/2019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12/5/2019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12/5/2019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12/5/2019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12/5/2019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12/5/2019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12/5/2019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12/5/2019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12/5/2019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12/5/2019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12/5/2019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archives.gov/education/lessons/constitution-day/activities.html"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mountvernon.org/digital-encyclopedia/article/constitutional-convention/" TargetMode="External"/><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google.com/url?sa=i&amp;rct=j&amp;q=&amp;esrc=s&amp;source=images&amp;cd=&amp;cad=rja&amp;uact=8&amp;ved=0ahUKEwiw9ZCvhLDWAhWI2yYKHe3nAuIQjRwIBw&amp;url=https://en.wikipedia.org/wiki/Constitutional_Convention_(United_States)&amp;psig=AFQjCNGsKNRLxT4jPRxXoggWoAY1D8Fb-A&amp;ust=1505868743327117" TargetMode="External"/><Relationship Id="rId5" Type="http://schemas.openxmlformats.org/officeDocument/2006/relationships/image" Target="../media/image4.jpeg"/><Relationship Id="rId4" Type="http://schemas.openxmlformats.org/officeDocument/2006/relationships/hyperlink" Target="https://www.google.com/url?sa=i&amp;rct=j&amp;q=&amp;esrc=s&amp;source=images&amp;cd=&amp;cad=rja&amp;uact=8&amp;ved=0ahUKEwj0yviZhLDWAhXBKCYKHTTOAoEQjRwIBw&amp;url=http://www.socialstudieswithasmile.com/Shaysrebellion&amp;psig=AFQjCNGe0AaF-N4dVIWoObAGyov5TBkczw&amp;ust=1505868679350695"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archives.gov/founding-docs/founding-father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1909D-4441-4111-AD60-A00AA4FE10B5}"/>
              </a:ext>
            </a:extLst>
          </p:cNvPr>
          <p:cNvSpPr>
            <a:spLocks noGrp="1"/>
          </p:cNvSpPr>
          <p:nvPr>
            <p:ph type="title"/>
          </p:nvPr>
        </p:nvSpPr>
        <p:spPr/>
        <p:txBody>
          <a:bodyPr/>
          <a:lstStyle/>
          <a:p>
            <a:r>
              <a:rPr lang="en-US" dirty="0" err="1"/>
              <a:t>Bellringer</a:t>
            </a:r>
            <a:r>
              <a:rPr lang="en-US" dirty="0"/>
              <a:t> (10/23/2019)</a:t>
            </a:r>
          </a:p>
        </p:txBody>
      </p:sp>
      <p:sp>
        <p:nvSpPr>
          <p:cNvPr id="3" name="Content Placeholder 2">
            <a:extLst>
              <a:ext uri="{FF2B5EF4-FFF2-40B4-BE49-F238E27FC236}">
                <a16:creationId xmlns:a16="http://schemas.microsoft.com/office/drawing/2014/main" id="{5E5059A1-60D4-4639-88AB-46B73DDD47EE}"/>
              </a:ext>
            </a:extLst>
          </p:cNvPr>
          <p:cNvSpPr>
            <a:spLocks noGrp="1"/>
          </p:cNvSpPr>
          <p:nvPr>
            <p:ph idx="1"/>
          </p:nvPr>
        </p:nvSpPr>
        <p:spPr/>
        <p:txBody>
          <a:bodyPr>
            <a:normAutofit/>
          </a:bodyPr>
          <a:lstStyle/>
          <a:p>
            <a:pPr marL="0" indent="0">
              <a:buNone/>
            </a:pPr>
            <a:r>
              <a:rPr lang="en-US" sz="3600" dirty="0"/>
              <a:t>Based on your reading in Fraser, what main event pushed American leaders to seek to revise the Articles of Confederation? Why?</a:t>
            </a:r>
          </a:p>
        </p:txBody>
      </p:sp>
    </p:spTree>
    <p:extLst>
      <p:ext uri="{BB962C8B-B14F-4D97-AF65-F5344CB8AC3E}">
        <p14:creationId xmlns:p14="http://schemas.microsoft.com/office/powerpoint/2010/main" val="348246710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Birth of a New Nation….</a:t>
            </a:r>
          </a:p>
        </p:txBody>
      </p:sp>
      <p:sp>
        <p:nvSpPr>
          <p:cNvPr id="3" name="Content Placeholder 2"/>
          <p:cNvSpPr>
            <a:spLocks noGrp="1"/>
          </p:cNvSpPr>
          <p:nvPr>
            <p:ph idx="1"/>
          </p:nvPr>
        </p:nvSpPr>
        <p:spPr/>
        <p:txBody>
          <a:bodyPr/>
          <a:lstStyle/>
          <a:p>
            <a:r>
              <a:rPr lang="en-US" dirty="0"/>
              <a:t>How much power should the new government have? Is there such a thing as too much centralized/federal control? </a:t>
            </a:r>
          </a:p>
          <a:p>
            <a:endParaRPr lang="en-US" dirty="0"/>
          </a:p>
          <a:p>
            <a:r>
              <a:rPr lang="en-US" dirty="0"/>
              <a:t>How much power should the individual states have? Is there such a thing as too much local control?</a:t>
            </a:r>
          </a:p>
        </p:txBody>
      </p:sp>
    </p:spTree>
    <p:extLst>
      <p:ext uri="{BB962C8B-B14F-4D97-AF65-F5344CB8AC3E}">
        <p14:creationId xmlns:p14="http://schemas.microsoft.com/office/powerpoint/2010/main" val="392824104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descr="Image result for constitutional conven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63" y="1539240"/>
            <a:ext cx="11430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69427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2428" y="768095"/>
            <a:ext cx="7614980" cy="5408867"/>
          </a:xfrm>
        </p:spPr>
        <p:txBody>
          <a:bodyPr/>
          <a:lstStyle/>
          <a:p>
            <a:pPr lvl="0">
              <a:buFont typeface="Wingdings" panose="05000000000000000000" pitchFamily="2" charset="2"/>
              <a:buChar char="Ø"/>
            </a:pPr>
            <a:r>
              <a:rPr lang="en-US" dirty="0"/>
              <a:t>Delegates decided to scrap The Articles of Confederation and develop a new form of government. </a:t>
            </a:r>
          </a:p>
          <a:p>
            <a:pPr lvl="0">
              <a:buFont typeface="Wingdings" panose="05000000000000000000" pitchFamily="2" charset="2"/>
              <a:buChar char="Ø"/>
            </a:pPr>
            <a:endParaRPr lang="en-US" dirty="0"/>
          </a:p>
          <a:p>
            <a:pPr lvl="0">
              <a:buFont typeface="Wingdings" panose="05000000000000000000" pitchFamily="2" charset="2"/>
              <a:buChar char="Ø"/>
            </a:pPr>
            <a:r>
              <a:rPr lang="en-US" dirty="0"/>
              <a:t>Largely a set of compromises between states (agreed upon between May-September 1787)</a:t>
            </a:r>
          </a:p>
          <a:p>
            <a:endParaRPr lang="en-US" dirty="0"/>
          </a:p>
        </p:txBody>
      </p:sp>
      <p:pic>
        <p:nvPicPr>
          <p:cNvPr id="10242" name="Picture 2"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8574" y="939367"/>
            <a:ext cx="2760997" cy="33592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05D2FF0-DB8B-4BFE-9911-68C124AF42A0}"/>
              </a:ext>
            </a:extLst>
          </p:cNvPr>
          <p:cNvSpPr txBox="1"/>
          <p:nvPr/>
        </p:nvSpPr>
        <p:spPr>
          <a:xfrm flipH="1">
            <a:off x="9013370" y="4718304"/>
            <a:ext cx="2576201" cy="1200329"/>
          </a:xfrm>
          <a:prstGeom prst="rect">
            <a:avLst/>
          </a:prstGeom>
          <a:noFill/>
        </p:spPr>
        <p:txBody>
          <a:bodyPr wrap="square" rtlCol="0">
            <a:spAutoFit/>
          </a:bodyPr>
          <a:lstStyle/>
          <a:p>
            <a:r>
              <a:rPr lang="en-US"/>
              <a:t>*James Madison took very careful notes of the debates and discussions during the Convention. </a:t>
            </a:r>
            <a:endParaRPr lang="en-US" dirty="0"/>
          </a:p>
        </p:txBody>
      </p:sp>
    </p:spTree>
    <p:extLst>
      <p:ext uri="{BB962C8B-B14F-4D97-AF65-F5344CB8AC3E}">
        <p14:creationId xmlns:p14="http://schemas.microsoft.com/office/powerpoint/2010/main" val="370670995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the Articles must </a:t>
            </a:r>
            <a:r>
              <a:rPr lang="en-US"/>
              <a:t>be amended…</a:t>
            </a:r>
          </a:p>
        </p:txBody>
      </p:sp>
      <p:sp>
        <p:nvSpPr>
          <p:cNvPr id="3" name="Content Placeholder 2"/>
          <p:cNvSpPr>
            <a:spLocks noGrp="1"/>
          </p:cNvSpPr>
          <p:nvPr>
            <p:ph idx="1"/>
          </p:nvPr>
        </p:nvSpPr>
        <p:spPr/>
        <p:txBody>
          <a:bodyPr/>
          <a:lstStyle/>
          <a:p>
            <a:r>
              <a:rPr lang="en-US" dirty="0"/>
              <a:t>“It does not provide against foreign attacks.”</a:t>
            </a:r>
          </a:p>
          <a:p>
            <a:r>
              <a:rPr lang="en-US" dirty="0"/>
              <a:t>“It does not secure Harmony to the States.”</a:t>
            </a:r>
          </a:p>
          <a:p>
            <a:r>
              <a:rPr lang="en-US" dirty="0"/>
              <a:t>“It is incapable of producing certain blessings to the States.”</a:t>
            </a:r>
          </a:p>
          <a:p>
            <a:r>
              <a:rPr lang="en-US" dirty="0"/>
              <a:t>“It cannot defend itself against encroachments.”</a:t>
            </a:r>
          </a:p>
          <a:p>
            <a:r>
              <a:rPr lang="en-US" dirty="0"/>
              <a:t>“It is not superior to State constitutions.”</a:t>
            </a:r>
          </a:p>
          <a:p>
            <a:endParaRPr lang="en-US" dirty="0"/>
          </a:p>
        </p:txBody>
      </p:sp>
    </p:spTree>
    <p:extLst>
      <p:ext uri="{BB962C8B-B14F-4D97-AF65-F5344CB8AC3E}">
        <p14:creationId xmlns:p14="http://schemas.microsoft.com/office/powerpoint/2010/main" val="273738879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645459"/>
            <a:ext cx="10833847" cy="1045229"/>
          </a:xfrm>
        </p:spPr>
        <p:txBody>
          <a:bodyPr>
            <a:normAutofit fontScale="90000"/>
          </a:bodyPr>
          <a:lstStyle/>
          <a:p>
            <a:pPr lvl="0"/>
            <a:r>
              <a:rPr lang="en-US" dirty="0"/>
              <a:t>Major Arguments During The Constitutional Convention:</a:t>
            </a:r>
            <a:br>
              <a:rPr lang="en-US" dirty="0"/>
            </a:br>
            <a:endParaRPr lang="en-US" dirty="0"/>
          </a:p>
        </p:txBody>
      </p:sp>
      <p:pic>
        <p:nvPicPr>
          <p:cNvPr id="4" name="Picture 2" descr="http://www.historyteacher.net/AHAP/WebQuests/WQ-ConstitutionalConvention/ConstituitonalConventionPt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804" y="1825625"/>
            <a:ext cx="7649596" cy="503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22591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476" y="444563"/>
            <a:ext cx="11340224" cy="6026023"/>
          </a:xfrm>
        </p:spPr>
        <p:txBody>
          <a:bodyPr>
            <a:normAutofit/>
          </a:bodyPr>
          <a:lstStyle/>
          <a:p>
            <a:pPr marL="514350" indent="-514350">
              <a:buAutoNum type="arabicPeriod"/>
            </a:pPr>
            <a:r>
              <a:rPr lang="en-US" b="1" dirty="0"/>
              <a:t>Representation between large and small states (by population?)</a:t>
            </a:r>
          </a:p>
          <a:p>
            <a:pPr marL="457200" lvl="1" indent="0">
              <a:buNone/>
            </a:pPr>
            <a:r>
              <a:rPr lang="en-US" b="1" dirty="0"/>
              <a:t>-debate so heated it almost put an end to the convention </a:t>
            </a:r>
          </a:p>
          <a:p>
            <a:pPr marL="514350" indent="-514350">
              <a:buAutoNum type="arabicPeriod"/>
            </a:pPr>
            <a:endParaRPr lang="en-US" b="1" dirty="0"/>
          </a:p>
          <a:p>
            <a:pPr marL="0" indent="0">
              <a:buNone/>
            </a:pPr>
            <a:r>
              <a:rPr lang="en-US" b="1" dirty="0"/>
              <a:t>2. Slavery (including slave representation?)</a:t>
            </a:r>
          </a:p>
          <a:p>
            <a:pPr marL="0" indent="0">
              <a:buNone/>
            </a:pPr>
            <a:endParaRPr lang="en-US" b="1" dirty="0"/>
          </a:p>
          <a:p>
            <a:pPr marL="0" indent="0">
              <a:buNone/>
            </a:pPr>
            <a:r>
              <a:rPr lang="en-US" b="1" dirty="0"/>
              <a:t>3. Bill of Rights (necessary?)</a:t>
            </a:r>
          </a:p>
          <a:p>
            <a:pPr marL="0" indent="0">
              <a:buNone/>
            </a:pPr>
            <a:endParaRPr lang="en-US" b="1" dirty="0"/>
          </a:p>
          <a:p>
            <a:pPr marL="0" indent="0">
              <a:buNone/>
            </a:pPr>
            <a:r>
              <a:rPr lang="en-US" dirty="0"/>
              <a:t>4. Elections (by the people?)</a:t>
            </a:r>
          </a:p>
          <a:p>
            <a:pPr marL="0" indent="0">
              <a:buNone/>
            </a:pPr>
            <a:endParaRPr lang="en-US" dirty="0"/>
          </a:p>
          <a:p>
            <a:pPr marL="0" indent="0">
              <a:buNone/>
            </a:pPr>
            <a:r>
              <a:rPr lang="en-US" dirty="0"/>
              <a:t>5. How to balance power between the executive branch (Presidency), Legislative Branch (Congress), and Judicial Branch (Supreme Court)?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93446914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heel(1)">
                                      <p:cBhvr>
                                        <p:cTn id="27" dur="20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heel(1)">
                                      <p:cBhvr>
                                        <p:cTn id="3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1" y="365125"/>
            <a:ext cx="11754520" cy="1325563"/>
          </a:xfrm>
        </p:spPr>
        <p:txBody>
          <a:bodyPr>
            <a:normAutofit/>
          </a:bodyPr>
          <a:lstStyle/>
          <a:p>
            <a:r>
              <a:rPr lang="en-US" sz="4000" u="sng" dirty="0"/>
              <a:t>1. Representation (Result: The Great Compromise)</a:t>
            </a:r>
            <a:endParaRPr lang="en-US" sz="4000" dirty="0"/>
          </a:p>
        </p:txBody>
      </p:sp>
      <p:sp>
        <p:nvSpPr>
          <p:cNvPr id="5" name="Content Placeholder 4"/>
          <p:cNvSpPr>
            <a:spLocks noGrp="1"/>
          </p:cNvSpPr>
          <p:nvPr>
            <p:ph sz="half" idx="1"/>
          </p:nvPr>
        </p:nvSpPr>
        <p:spPr>
          <a:xfrm>
            <a:off x="516367" y="1825625"/>
            <a:ext cx="5628850" cy="2950770"/>
          </a:xfrm>
        </p:spPr>
        <p:txBody>
          <a:bodyPr/>
          <a:lstStyle/>
          <a:p>
            <a:pPr marL="0" indent="0">
              <a:buNone/>
            </a:pPr>
            <a:r>
              <a:rPr lang="en-US" dirty="0"/>
              <a:t>Senate (small states):</a:t>
            </a:r>
          </a:p>
          <a:p>
            <a:pPr marL="0" indent="0">
              <a:buNone/>
            </a:pPr>
            <a:endParaRPr lang="en-US" dirty="0"/>
          </a:p>
          <a:p>
            <a:r>
              <a:rPr lang="en-US" dirty="0"/>
              <a:t>2 Senators per state regardless of population.</a:t>
            </a:r>
          </a:p>
          <a:p>
            <a:r>
              <a:rPr lang="en-US" dirty="0"/>
              <a:t>100 Senators total (today)</a:t>
            </a:r>
          </a:p>
          <a:p>
            <a:r>
              <a:rPr lang="en-US" dirty="0"/>
              <a:t>**from New Jersey Plan</a:t>
            </a:r>
          </a:p>
        </p:txBody>
      </p:sp>
      <p:sp>
        <p:nvSpPr>
          <p:cNvPr id="6" name="Content Placeholder 5"/>
          <p:cNvSpPr>
            <a:spLocks noGrp="1"/>
          </p:cNvSpPr>
          <p:nvPr>
            <p:ph sz="half" idx="2"/>
          </p:nvPr>
        </p:nvSpPr>
        <p:spPr>
          <a:xfrm>
            <a:off x="5981252" y="1825625"/>
            <a:ext cx="6078069" cy="3101377"/>
          </a:xfrm>
        </p:spPr>
        <p:txBody>
          <a:bodyPr/>
          <a:lstStyle/>
          <a:p>
            <a:pPr marL="0" indent="0">
              <a:buNone/>
            </a:pPr>
            <a:r>
              <a:rPr lang="en-US" dirty="0"/>
              <a:t>House of Representatives (large states):</a:t>
            </a:r>
          </a:p>
          <a:p>
            <a:pPr marL="0" indent="0">
              <a:buNone/>
            </a:pPr>
            <a:endParaRPr lang="en-US" dirty="0"/>
          </a:p>
          <a:p>
            <a:r>
              <a:rPr lang="en-US" dirty="0"/>
              <a:t>Votes / delegates per state based on population.</a:t>
            </a:r>
          </a:p>
          <a:p>
            <a:r>
              <a:rPr lang="en-US" dirty="0"/>
              <a:t>435 members of the House (today).</a:t>
            </a:r>
          </a:p>
          <a:p>
            <a:r>
              <a:rPr lang="en-US" dirty="0"/>
              <a:t>**from Virginia Plan</a:t>
            </a:r>
          </a:p>
        </p:txBody>
      </p:sp>
      <p:sp>
        <p:nvSpPr>
          <p:cNvPr id="8" name="TextBox 7"/>
          <p:cNvSpPr txBox="1"/>
          <p:nvPr/>
        </p:nvSpPr>
        <p:spPr>
          <a:xfrm>
            <a:off x="648059" y="5163670"/>
            <a:ext cx="10994316" cy="954107"/>
          </a:xfrm>
          <a:prstGeom prst="rect">
            <a:avLst/>
          </a:prstGeom>
          <a:noFill/>
        </p:spPr>
        <p:txBody>
          <a:bodyPr wrap="square" rtlCol="0">
            <a:spAutoFit/>
          </a:bodyPr>
          <a:lstStyle/>
          <a:p>
            <a:pPr marL="457200" lvl="0" indent="-457200">
              <a:buFont typeface="Wingdings" panose="05000000000000000000" pitchFamily="2" charset="2"/>
              <a:buChar char="Ø"/>
            </a:pPr>
            <a:r>
              <a:rPr lang="en-US" sz="2800" dirty="0"/>
              <a:t>Satisfied both large &amp; small states with a bicameral congress</a:t>
            </a:r>
          </a:p>
          <a:p>
            <a:pPr marL="457200" indent="-457200">
              <a:buFont typeface="Wingdings" panose="05000000000000000000" pitchFamily="2" charset="2"/>
              <a:buChar char="Ø"/>
            </a:pPr>
            <a:endParaRPr lang="en-US" sz="2800" dirty="0"/>
          </a:p>
        </p:txBody>
      </p:sp>
    </p:spTree>
    <p:extLst>
      <p:ext uri="{BB962C8B-B14F-4D97-AF65-F5344CB8AC3E}">
        <p14:creationId xmlns:p14="http://schemas.microsoft.com/office/powerpoint/2010/main" val="140530457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down)">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down)">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down)">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wipe(down)">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wipe(down)">
                                      <p:cBhvr>
                                        <p:cTn id="37" dur="5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wipe(down)">
                                      <p:cBhvr>
                                        <p:cTn id="42" dur="500"/>
                                        <p:tgtEl>
                                          <p:spTgt spid="6">
                                            <p:txEl>
                                              <p:pRg st="4" end="4"/>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wipe(down)">
                                      <p:cBhvr>
                                        <p:cTn id="4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Slavery</a:t>
            </a:r>
          </a:p>
        </p:txBody>
      </p:sp>
      <p:sp>
        <p:nvSpPr>
          <p:cNvPr id="3" name="Content Placeholder 2"/>
          <p:cNvSpPr>
            <a:spLocks noGrp="1"/>
          </p:cNvSpPr>
          <p:nvPr>
            <p:ph idx="1"/>
          </p:nvPr>
        </p:nvSpPr>
        <p:spPr>
          <a:xfrm>
            <a:off x="838200" y="1609726"/>
            <a:ext cx="10515600" cy="5048250"/>
          </a:xfrm>
        </p:spPr>
        <p:txBody>
          <a:bodyPr>
            <a:normAutofit/>
          </a:bodyPr>
          <a:lstStyle/>
          <a:p>
            <a:pPr lvl="0">
              <a:buFont typeface="Century Gothic" panose="020B0502020202020204" pitchFamily="34" charset="0"/>
              <a:buChar char="-"/>
            </a:pPr>
            <a:r>
              <a:rPr lang="en-US" dirty="0"/>
              <a:t>Some delegates from northern states wanted to abolish (end) the slave trade and slavery.</a:t>
            </a:r>
          </a:p>
          <a:p>
            <a:pPr lvl="1"/>
            <a:r>
              <a:rPr lang="en-US" dirty="0"/>
              <a:t>Slavery had been abolished in several Northern/Middle states by 1787</a:t>
            </a:r>
          </a:p>
          <a:p>
            <a:pPr lvl="2"/>
            <a:r>
              <a:rPr lang="en-US" dirty="0"/>
              <a:t>Following the Revolution—more see slavery = tyranny?</a:t>
            </a:r>
          </a:p>
          <a:p>
            <a:pPr lvl="3"/>
            <a:r>
              <a:rPr lang="en-US" dirty="0"/>
              <a:t>Slavery abolished in VT  (1777), MA (1783),  and NH (1783);  most other Middle and Northern states began gradual emancipation in this same period</a:t>
            </a:r>
          </a:p>
          <a:p>
            <a:pPr lvl="2"/>
            <a:r>
              <a:rPr lang="en-US" dirty="0"/>
              <a:t>One in ten American blacks was a free person by 1789 </a:t>
            </a:r>
          </a:p>
          <a:p>
            <a:pPr lvl="3"/>
            <a:r>
              <a:rPr lang="en-US" dirty="0"/>
              <a:t>Freed for fighting for America and/or freed by masters</a:t>
            </a:r>
          </a:p>
          <a:p>
            <a:pPr lvl="4"/>
            <a:r>
              <a:rPr lang="en-US" dirty="0"/>
              <a:t>Most found in Upper South, Middle, and NE states (slavery will grow in the Deep South)</a:t>
            </a:r>
          </a:p>
          <a:p>
            <a:pPr lvl="4"/>
            <a:endParaRPr lang="en-US" dirty="0"/>
          </a:p>
          <a:p>
            <a:pPr lvl="0">
              <a:buFont typeface="Century Gothic" panose="020B0502020202020204" pitchFamily="34" charset="0"/>
              <a:buChar char="-"/>
            </a:pPr>
            <a:r>
              <a:rPr lang="en-US" dirty="0"/>
              <a:t>Many southern delegates threatened to leave the union if the slave trade or slavery were abolished in the U.S.</a:t>
            </a:r>
          </a:p>
          <a:p>
            <a:endParaRPr lang="en-US" dirty="0"/>
          </a:p>
        </p:txBody>
      </p:sp>
    </p:spTree>
    <p:extLst>
      <p:ext uri="{BB962C8B-B14F-4D97-AF65-F5344CB8AC3E}">
        <p14:creationId xmlns:p14="http://schemas.microsoft.com/office/powerpoint/2010/main" val="82535022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wipe(down)">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063" y="623944"/>
            <a:ext cx="11467651" cy="5553019"/>
          </a:xfrm>
        </p:spPr>
        <p:txBody>
          <a:bodyPr/>
          <a:lstStyle/>
          <a:p>
            <a:pPr marL="0" indent="0">
              <a:buNone/>
            </a:pPr>
            <a:r>
              <a:rPr lang="en-US" sz="3600" dirty="0"/>
              <a:t>Results:</a:t>
            </a:r>
          </a:p>
          <a:p>
            <a:pPr lvl="0">
              <a:buFont typeface="Wingdings" panose="05000000000000000000" pitchFamily="2" charset="2"/>
              <a:buChar char="Ø"/>
            </a:pPr>
            <a:r>
              <a:rPr lang="en-US" sz="3600" dirty="0"/>
              <a:t>The word slavery does not appear in the Constitution.</a:t>
            </a:r>
          </a:p>
          <a:p>
            <a:pPr lvl="1">
              <a:buFont typeface="Wingdings" panose="05000000000000000000" pitchFamily="2" charset="2"/>
              <a:buChar char="Ø"/>
            </a:pPr>
            <a:r>
              <a:rPr lang="en-US" sz="3200" dirty="0"/>
              <a:t> “No Person held to Service or </a:t>
            </a:r>
            <a:r>
              <a:rPr lang="en-US" sz="3200" dirty="0" err="1"/>
              <a:t>Labour</a:t>
            </a:r>
            <a:r>
              <a:rPr lang="en-US" sz="3200" dirty="0"/>
              <a:t> in one State….”</a:t>
            </a:r>
          </a:p>
          <a:p>
            <a:pPr lvl="1">
              <a:buFont typeface="Wingdings" panose="05000000000000000000" pitchFamily="2" charset="2"/>
              <a:buChar char="Ø"/>
            </a:pPr>
            <a:endParaRPr lang="en-US" sz="3200" dirty="0"/>
          </a:p>
          <a:p>
            <a:pPr lvl="0">
              <a:buFont typeface="Wingdings" panose="05000000000000000000" pitchFamily="2" charset="2"/>
              <a:buChar char="Ø"/>
            </a:pPr>
            <a:r>
              <a:rPr lang="en-US" sz="3600" dirty="0"/>
              <a:t>Delegates agreed that: </a:t>
            </a:r>
          </a:p>
          <a:p>
            <a:pPr marL="971550" lvl="1" indent="-514350">
              <a:buFont typeface="+mj-lt"/>
              <a:buAutoNum type="alphaLcPeriod"/>
            </a:pPr>
            <a:r>
              <a:rPr lang="en-US" sz="3200" dirty="0"/>
              <a:t>Slave trade would not be discussed in Congress until 1808.</a:t>
            </a:r>
          </a:p>
          <a:p>
            <a:pPr marL="971550" lvl="1" indent="-514350">
              <a:buFont typeface="+mj-lt"/>
              <a:buAutoNum type="alphaLcPeriod"/>
            </a:pPr>
            <a:r>
              <a:rPr lang="en-US" sz="3200" dirty="0"/>
              <a:t>$10 tax would be placed on importation of each slave.</a:t>
            </a:r>
          </a:p>
          <a:p>
            <a:pPr marL="971550" lvl="1" indent="-514350">
              <a:buFont typeface="+mj-lt"/>
              <a:buAutoNum type="alphaLcPeriod"/>
            </a:pPr>
            <a:r>
              <a:rPr lang="en-US" sz="3200" dirty="0"/>
              <a:t>Runaway slaves would be returned to a state of slavery.</a:t>
            </a:r>
          </a:p>
          <a:p>
            <a:pPr marL="457200" lvl="1" indent="0">
              <a:buNone/>
            </a:pPr>
            <a:endParaRPr lang="en-US" sz="3200" dirty="0"/>
          </a:p>
          <a:p>
            <a:endParaRPr lang="en-US" dirty="0"/>
          </a:p>
        </p:txBody>
      </p:sp>
    </p:spTree>
    <p:extLst>
      <p:ext uri="{BB962C8B-B14F-4D97-AF65-F5344CB8AC3E}">
        <p14:creationId xmlns:p14="http://schemas.microsoft.com/office/powerpoint/2010/main" val="229558928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down)">
                                      <p:cBhvr>
                                        <p:cTn id="20" dur="500"/>
                                        <p:tgtEl>
                                          <p:spTgt spid="3">
                                            <p:txEl>
                                              <p:pRg st="4" end="4"/>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down)">
                                      <p:cBhvr>
                                        <p:cTn id="23" dur="500"/>
                                        <p:tgtEl>
                                          <p:spTgt spid="3">
                                            <p:txEl>
                                              <p:pRg st="5" end="5"/>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down)">
                                      <p:cBhvr>
                                        <p:cTn id="26" dur="500"/>
                                        <p:tgtEl>
                                          <p:spTgt spid="3">
                                            <p:txEl>
                                              <p:pRg st="6" end="6"/>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wipe(down)">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333" y="226902"/>
            <a:ext cx="11167334" cy="1325563"/>
          </a:xfrm>
        </p:spPr>
        <p:txBody>
          <a:bodyPr>
            <a:normAutofit fontScale="90000"/>
          </a:bodyPr>
          <a:lstStyle/>
          <a:p>
            <a:pPr lvl="0"/>
            <a:r>
              <a:rPr lang="en-US" dirty="0"/>
              <a:t>2a. Representation of the Slave Population:</a:t>
            </a:r>
          </a:p>
        </p:txBody>
      </p:sp>
      <p:sp>
        <p:nvSpPr>
          <p:cNvPr id="3" name="Content Placeholder 2"/>
          <p:cNvSpPr>
            <a:spLocks noGrp="1"/>
          </p:cNvSpPr>
          <p:nvPr>
            <p:ph idx="1"/>
          </p:nvPr>
        </p:nvSpPr>
        <p:spPr>
          <a:xfrm>
            <a:off x="559397" y="1786270"/>
            <a:ext cx="11349317" cy="4722105"/>
          </a:xfrm>
        </p:spPr>
        <p:txBody>
          <a:bodyPr>
            <a:normAutofit/>
          </a:bodyPr>
          <a:lstStyle/>
          <a:p>
            <a:pPr lvl="0">
              <a:buFont typeface="Century Gothic" panose="020B0502020202020204" pitchFamily="34" charset="0"/>
              <a:buChar char="-"/>
            </a:pPr>
            <a:r>
              <a:rPr lang="en-US" dirty="0"/>
              <a:t>Southern states wanted to count their slave population toward representation (giving them more delegates in the House of Republicans/more electoral votes for the presidency). Northern states did not. </a:t>
            </a:r>
          </a:p>
          <a:p>
            <a:pPr lvl="0">
              <a:buFont typeface="Century Gothic" panose="020B0502020202020204" pitchFamily="34" charset="0"/>
              <a:buChar char="-"/>
            </a:pPr>
            <a:endParaRPr lang="en-US" dirty="0"/>
          </a:p>
          <a:p>
            <a:pPr marL="0" indent="0">
              <a:buNone/>
            </a:pPr>
            <a:r>
              <a:rPr lang="en-US" u="sng" dirty="0"/>
              <a:t>Results</a:t>
            </a:r>
            <a:r>
              <a:rPr lang="en-US" dirty="0"/>
              <a:t>: </a:t>
            </a:r>
          </a:p>
          <a:p>
            <a:pPr lvl="0">
              <a:buFont typeface="Wingdings" panose="05000000000000000000" pitchFamily="2" charset="2"/>
              <a:buChar char="Ø"/>
            </a:pPr>
            <a:r>
              <a:rPr lang="en-US" dirty="0"/>
              <a:t>Solution = The 3/5’s Compromise:</a:t>
            </a:r>
          </a:p>
          <a:p>
            <a:pPr lvl="0">
              <a:buFont typeface="Wingdings" panose="05000000000000000000" pitchFamily="2" charset="2"/>
              <a:buChar char="Ø"/>
            </a:pPr>
            <a:r>
              <a:rPr lang="en-US" dirty="0"/>
              <a:t>Every 5 slaves counted as 3 free people for both taxation and representation.</a:t>
            </a:r>
          </a:p>
          <a:p>
            <a:pPr lvl="0">
              <a:buFont typeface="Century Gothic" panose="020B0502020202020204" pitchFamily="34" charset="0"/>
              <a:buChar char="-"/>
            </a:pPr>
            <a:endParaRPr lang="en-US" dirty="0"/>
          </a:p>
          <a:p>
            <a:pPr>
              <a:buFont typeface="Century Gothic" panose="020B0502020202020204" pitchFamily="34" charset="0"/>
              <a:buChar char="-"/>
            </a:pPr>
            <a:endParaRPr lang="en-US" dirty="0"/>
          </a:p>
        </p:txBody>
      </p:sp>
    </p:spTree>
    <p:extLst>
      <p:ext uri="{BB962C8B-B14F-4D97-AF65-F5344CB8AC3E}">
        <p14:creationId xmlns:p14="http://schemas.microsoft.com/office/powerpoint/2010/main" val="171516102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B1081-5567-4E51-BE06-5640E6C050BF}"/>
              </a:ext>
            </a:extLst>
          </p:cNvPr>
          <p:cNvSpPr>
            <a:spLocks noGrp="1"/>
          </p:cNvSpPr>
          <p:nvPr>
            <p:ph type="title"/>
          </p:nvPr>
        </p:nvSpPr>
        <p:spPr>
          <a:xfrm>
            <a:off x="838200" y="365125"/>
            <a:ext cx="10515600" cy="549275"/>
          </a:xfrm>
        </p:spPr>
        <p:txBody>
          <a:bodyPr>
            <a:normAutofit fontScale="90000"/>
          </a:bodyPr>
          <a:lstStyle/>
          <a:p>
            <a:r>
              <a:rPr lang="en-US" dirty="0" err="1"/>
              <a:t>Bellringer</a:t>
            </a:r>
            <a:r>
              <a:rPr lang="en-US" dirty="0"/>
              <a:t> (11/18/2019)</a:t>
            </a:r>
          </a:p>
        </p:txBody>
      </p:sp>
      <p:sp>
        <p:nvSpPr>
          <p:cNvPr id="3" name="Content Placeholder 2">
            <a:extLst>
              <a:ext uri="{FF2B5EF4-FFF2-40B4-BE49-F238E27FC236}">
                <a16:creationId xmlns:a16="http://schemas.microsoft.com/office/drawing/2014/main" id="{FB00C02E-4068-4AB6-AEFA-68422AD72711}"/>
              </a:ext>
            </a:extLst>
          </p:cNvPr>
          <p:cNvSpPr>
            <a:spLocks noGrp="1"/>
          </p:cNvSpPr>
          <p:nvPr>
            <p:ph idx="1"/>
          </p:nvPr>
        </p:nvSpPr>
        <p:spPr>
          <a:xfrm>
            <a:off x="203835" y="1154430"/>
            <a:ext cx="11784330" cy="5554979"/>
          </a:xfrm>
        </p:spPr>
        <p:txBody>
          <a:bodyPr>
            <a:normAutofit fontScale="85000" lnSpcReduction="20000"/>
          </a:bodyPr>
          <a:lstStyle/>
          <a:p>
            <a:pPr marL="0" indent="0">
              <a:buNone/>
            </a:pPr>
            <a:r>
              <a:rPr lang="en-US" dirty="0"/>
              <a:t>Test your current knowledge about the Constitutional Convention (True or False): </a:t>
            </a:r>
          </a:p>
          <a:p>
            <a:endParaRPr lang="en-US" dirty="0"/>
          </a:p>
          <a:p>
            <a:pPr marL="0" indent="0">
              <a:buNone/>
            </a:pPr>
            <a:r>
              <a:rPr lang="en-US" dirty="0"/>
              <a:t>1. The requirement in the Articles of Confederation that all 13 states had to agree on amendments led Congress to scrap it and create a new government.</a:t>
            </a:r>
          </a:p>
          <a:p>
            <a:pPr marL="0" indent="0">
              <a:buNone/>
            </a:pPr>
            <a:r>
              <a:rPr lang="en-US" dirty="0"/>
              <a:t>2. The Constitutional Convention met in secrecy in Philadelphia in the summer months of 1787. They weren’t even allowed to tell their wives about what they discussed. </a:t>
            </a:r>
          </a:p>
          <a:p>
            <a:pPr marL="0" indent="0">
              <a:buNone/>
            </a:pPr>
            <a:r>
              <a:rPr lang="en-US" dirty="0"/>
              <a:t>3. Thomas Jefferson was named president of the Convention. </a:t>
            </a:r>
          </a:p>
          <a:p>
            <a:pPr marL="0" indent="0">
              <a:buNone/>
            </a:pPr>
            <a:r>
              <a:rPr lang="en-US" dirty="0"/>
              <a:t>4. The issue of representation led to the most heated debates among the delegates.</a:t>
            </a:r>
          </a:p>
          <a:p>
            <a:pPr marL="0" indent="0">
              <a:buNone/>
            </a:pPr>
            <a:r>
              <a:rPr lang="en-US" dirty="0"/>
              <a:t>5. All 55 delegates at the convention signed the Constitution, a remarkable feat given the delegates’ differing views on proper government.</a:t>
            </a:r>
          </a:p>
          <a:p>
            <a:pPr marL="0" indent="0">
              <a:buNone/>
            </a:pPr>
            <a:r>
              <a:rPr lang="en-US" dirty="0"/>
              <a:t>6. Rhode Island, not present at the Convention, was the last state to ratify the Constitution. </a:t>
            </a:r>
          </a:p>
          <a:p>
            <a:pPr marL="0" indent="0">
              <a:buNone/>
            </a:pPr>
            <a:r>
              <a:rPr lang="en-US" dirty="0"/>
              <a:t>7. Convention delegates looked as far back as ancient history to guide them on creating the ideal form of government to protect freedom and liberty of the people.</a:t>
            </a:r>
          </a:p>
          <a:p>
            <a:pPr marL="0" indent="0">
              <a:buNone/>
            </a:pPr>
            <a:r>
              <a:rPr lang="en-US" dirty="0"/>
              <a:t>8. The Constitution is the shortest-written and longest-lasting democratic government in world history.</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229594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CFD02-7248-4295-934C-1A21E413BFF7}"/>
              </a:ext>
            </a:extLst>
          </p:cNvPr>
          <p:cNvSpPr>
            <a:spLocks noGrp="1"/>
          </p:cNvSpPr>
          <p:nvPr>
            <p:ph type="title"/>
          </p:nvPr>
        </p:nvSpPr>
        <p:spPr/>
        <p:txBody>
          <a:bodyPr/>
          <a:lstStyle/>
          <a:p>
            <a:r>
              <a:rPr lang="en-US" dirty="0" err="1"/>
              <a:t>Bellringer</a:t>
            </a:r>
            <a:r>
              <a:rPr lang="en-US" dirty="0"/>
              <a:t> (10/29/2019)</a:t>
            </a:r>
          </a:p>
        </p:txBody>
      </p:sp>
      <p:sp>
        <p:nvSpPr>
          <p:cNvPr id="3" name="Content Placeholder 2">
            <a:extLst>
              <a:ext uri="{FF2B5EF4-FFF2-40B4-BE49-F238E27FC236}">
                <a16:creationId xmlns:a16="http://schemas.microsoft.com/office/drawing/2014/main" id="{328434A9-0464-4A4C-B23C-E34B8378E0E8}"/>
              </a:ext>
            </a:extLst>
          </p:cNvPr>
          <p:cNvSpPr>
            <a:spLocks noGrp="1"/>
          </p:cNvSpPr>
          <p:nvPr>
            <p:ph idx="1"/>
          </p:nvPr>
        </p:nvSpPr>
        <p:spPr>
          <a:xfrm>
            <a:off x="1120000" y="1825625"/>
            <a:ext cx="10233800" cy="4667250"/>
          </a:xfrm>
        </p:spPr>
        <p:txBody>
          <a:bodyPr>
            <a:normAutofit fontScale="92500" lnSpcReduction="10000"/>
          </a:bodyPr>
          <a:lstStyle/>
          <a:p>
            <a:pPr marL="0" indent="0">
              <a:buNone/>
            </a:pPr>
            <a:r>
              <a:rPr lang="en-US" sz="3200" dirty="0"/>
              <a:t>1. What is the main power for each branch of the U.S. Constitution? </a:t>
            </a:r>
          </a:p>
          <a:p>
            <a:endParaRPr lang="en-US" sz="3200" dirty="0"/>
          </a:p>
          <a:p>
            <a:pPr marL="0" indent="0">
              <a:buNone/>
            </a:pPr>
            <a:r>
              <a:rPr lang="en-US" sz="3200" dirty="0"/>
              <a:t>2. Which branch do you believe was most important to the writers/founders of this new government? </a:t>
            </a:r>
          </a:p>
          <a:p>
            <a:endParaRPr lang="en-US" dirty="0"/>
          </a:p>
          <a:p>
            <a:pPr marL="0" indent="0">
              <a:buNone/>
            </a:pPr>
            <a:r>
              <a:rPr lang="en-US" dirty="0"/>
              <a:t>Of 4,379 words: </a:t>
            </a:r>
          </a:p>
          <a:p>
            <a:r>
              <a:rPr lang="en-US" dirty="0"/>
              <a:t>Legislative (Congress)– 52% </a:t>
            </a:r>
          </a:p>
          <a:p>
            <a:r>
              <a:rPr lang="en-US" dirty="0"/>
              <a:t>Executive (Presidency)-23%</a:t>
            </a:r>
          </a:p>
          <a:p>
            <a:r>
              <a:rPr lang="en-US" dirty="0"/>
              <a:t>Justice (Supreme Court)-8%</a:t>
            </a:r>
          </a:p>
        </p:txBody>
      </p:sp>
    </p:spTree>
    <p:extLst>
      <p:ext uri="{BB962C8B-B14F-4D97-AF65-F5344CB8AC3E}">
        <p14:creationId xmlns:p14="http://schemas.microsoft.com/office/powerpoint/2010/main" val="424789158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wipe(down)">
                                      <p:cBhvr>
                                        <p:cTn id="14" dur="500"/>
                                        <p:tgtEl>
                                          <p:spTgt spid="3">
                                            <p:txEl>
                                              <p:pRg st="5" end="5"/>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wheel(1)">
                                      <p:cBhvr>
                                        <p:cTn id="2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002C9-A1C1-49A0-AB88-B265B7F214FC}"/>
              </a:ext>
            </a:extLst>
          </p:cNvPr>
          <p:cNvSpPr>
            <a:spLocks noGrp="1"/>
          </p:cNvSpPr>
          <p:nvPr>
            <p:ph type="title"/>
          </p:nvPr>
        </p:nvSpPr>
        <p:spPr/>
        <p:txBody>
          <a:bodyPr/>
          <a:lstStyle/>
          <a:p>
            <a:r>
              <a:rPr lang="en-US" dirty="0"/>
              <a:t>Ratifying the Constitution </a:t>
            </a:r>
          </a:p>
        </p:txBody>
      </p:sp>
      <p:sp>
        <p:nvSpPr>
          <p:cNvPr id="3" name="Content Placeholder 2">
            <a:extLst>
              <a:ext uri="{FF2B5EF4-FFF2-40B4-BE49-F238E27FC236}">
                <a16:creationId xmlns:a16="http://schemas.microsoft.com/office/drawing/2014/main" id="{07D65861-6267-413E-95EB-70446ACF7F60}"/>
              </a:ext>
            </a:extLst>
          </p:cNvPr>
          <p:cNvSpPr>
            <a:spLocks noGrp="1"/>
          </p:cNvSpPr>
          <p:nvPr>
            <p:ph sz="half" idx="1"/>
          </p:nvPr>
        </p:nvSpPr>
        <p:spPr>
          <a:xfrm>
            <a:off x="577074" y="1690687"/>
            <a:ext cx="5652275" cy="4910137"/>
          </a:xfrm>
        </p:spPr>
        <p:txBody>
          <a:bodyPr>
            <a:normAutofit/>
          </a:bodyPr>
          <a:lstStyle/>
          <a:p>
            <a:r>
              <a:rPr lang="en-US" dirty="0"/>
              <a:t>Of 55 delegates from the 12 colonies, 39 signed the Constitution on September 17, 1787</a:t>
            </a:r>
          </a:p>
          <a:p>
            <a:pPr lvl="1"/>
            <a:r>
              <a:rPr lang="en-US" dirty="0"/>
              <a:t>3 refused to sign </a:t>
            </a:r>
          </a:p>
          <a:p>
            <a:r>
              <a:rPr lang="en-US" dirty="0"/>
              <a:t>States then voted on ratification thereafter</a:t>
            </a:r>
          </a:p>
          <a:p>
            <a:pPr lvl="1"/>
            <a:r>
              <a:rPr lang="en-US" dirty="0"/>
              <a:t>Required 9/13 states to approve</a:t>
            </a:r>
          </a:p>
          <a:p>
            <a:pPr lvl="1"/>
            <a:r>
              <a:rPr lang="en-US" dirty="0"/>
              <a:t>Divide between federalists (Pro-Constitution) /anti-federalists (anti-Constitution) existed in most states</a:t>
            </a:r>
          </a:p>
          <a:p>
            <a:pPr lvl="1"/>
            <a:r>
              <a:rPr lang="en-US" dirty="0"/>
              <a:t>By January 1788, only five states had signed</a:t>
            </a:r>
          </a:p>
        </p:txBody>
      </p:sp>
      <p:pic>
        <p:nvPicPr>
          <p:cNvPr id="10242" name="Picture 2" descr="Image result for ratify the constitution propaganda">
            <a:extLst>
              <a:ext uri="{FF2B5EF4-FFF2-40B4-BE49-F238E27FC236}">
                <a16:creationId xmlns:a16="http://schemas.microsoft.com/office/drawing/2014/main" id="{368E1DB3-4AAE-4101-AC19-0F50F7428E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2273" y="2545080"/>
            <a:ext cx="5181601" cy="2331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08382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ED656-5689-43D6-87AD-FF392787EE66}"/>
              </a:ext>
            </a:extLst>
          </p:cNvPr>
          <p:cNvSpPr>
            <a:spLocks noGrp="1"/>
          </p:cNvSpPr>
          <p:nvPr>
            <p:ph type="title"/>
          </p:nvPr>
        </p:nvSpPr>
        <p:spPr/>
        <p:txBody>
          <a:bodyPr/>
          <a:lstStyle/>
          <a:p>
            <a:r>
              <a:rPr lang="en-US" dirty="0"/>
              <a:t>3. Bill of Rights (MA Compromise)</a:t>
            </a:r>
          </a:p>
        </p:txBody>
      </p:sp>
      <p:sp>
        <p:nvSpPr>
          <p:cNvPr id="3" name="Content Placeholder 2">
            <a:extLst>
              <a:ext uri="{FF2B5EF4-FFF2-40B4-BE49-F238E27FC236}">
                <a16:creationId xmlns:a16="http://schemas.microsoft.com/office/drawing/2014/main" id="{215E06E2-6F75-4845-8F6F-2A6C50D4594A}"/>
              </a:ext>
            </a:extLst>
          </p:cNvPr>
          <p:cNvSpPr>
            <a:spLocks noGrp="1"/>
          </p:cNvSpPr>
          <p:nvPr>
            <p:ph idx="1"/>
          </p:nvPr>
        </p:nvSpPr>
        <p:spPr/>
        <p:txBody>
          <a:bodyPr/>
          <a:lstStyle/>
          <a:p>
            <a:r>
              <a:rPr lang="en-US" dirty="0"/>
              <a:t>Many delegates (anti-Federalists) believed that a bill of rights needed to be added to the Constitution to protect individual rights and liberties (i.e. freedom of religion, speech)</a:t>
            </a:r>
          </a:p>
          <a:p>
            <a:pPr lvl="1"/>
            <a:endParaRPr lang="en-US" dirty="0"/>
          </a:p>
          <a:p>
            <a:r>
              <a:rPr lang="en-US" dirty="0"/>
              <a:t>Others (Federalists) argued that a Bill of Rights was not necessary and could actually limit certain individual liberties not listed in the BOR</a:t>
            </a:r>
          </a:p>
          <a:p>
            <a:r>
              <a:rPr lang="en-US" dirty="0"/>
              <a:t>Result:  MA Compromise, 1788</a:t>
            </a:r>
          </a:p>
          <a:p>
            <a:pPr lvl="1"/>
            <a:r>
              <a:rPr lang="en-US" dirty="0"/>
              <a:t> States (including MA) agreed to sign the Constitution if a list of individual rights were added later </a:t>
            </a:r>
          </a:p>
          <a:p>
            <a:endParaRPr lang="en-US" dirty="0"/>
          </a:p>
        </p:txBody>
      </p:sp>
    </p:spTree>
    <p:extLst>
      <p:ext uri="{BB962C8B-B14F-4D97-AF65-F5344CB8AC3E}">
        <p14:creationId xmlns:p14="http://schemas.microsoft.com/office/powerpoint/2010/main" val="428918434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27CDAE2F-4CDE-40F0-87DE-83ED0EDBF1E1}"/>
              </a:ext>
            </a:extLst>
          </p:cNvPr>
          <p:cNvGraphicFramePr>
            <a:graphicFrameLocks noGrp="1"/>
          </p:cNvGraphicFramePr>
          <p:nvPr>
            <p:ph sz="half" idx="2"/>
            <p:extLst>
              <p:ext uri="{D42A27DB-BD31-4B8C-83A1-F6EECF244321}">
                <p14:modId xmlns:p14="http://schemas.microsoft.com/office/powerpoint/2010/main" val="958170725"/>
              </p:ext>
            </p:extLst>
          </p:nvPr>
        </p:nvGraphicFramePr>
        <p:xfrm>
          <a:off x="2095499" y="571500"/>
          <a:ext cx="7629525" cy="5990586"/>
        </p:xfrm>
        <a:graphic>
          <a:graphicData uri="http://schemas.openxmlformats.org/drawingml/2006/table">
            <a:tbl>
              <a:tblPr firstRow="1" firstCol="1" bandRow="1">
                <a:tableStyleId>{5C22544A-7EE6-4342-B048-85BDC9FD1C3A}</a:tableStyleId>
              </a:tblPr>
              <a:tblGrid>
                <a:gridCol w="1866641">
                  <a:extLst>
                    <a:ext uri="{9D8B030D-6E8A-4147-A177-3AD203B41FA5}">
                      <a16:colId xmlns:a16="http://schemas.microsoft.com/office/drawing/2014/main" val="4100737790"/>
                    </a:ext>
                  </a:extLst>
                </a:gridCol>
                <a:gridCol w="2177747">
                  <a:extLst>
                    <a:ext uri="{9D8B030D-6E8A-4147-A177-3AD203B41FA5}">
                      <a16:colId xmlns:a16="http://schemas.microsoft.com/office/drawing/2014/main" val="4137205114"/>
                    </a:ext>
                  </a:extLst>
                </a:gridCol>
                <a:gridCol w="914062">
                  <a:extLst>
                    <a:ext uri="{9D8B030D-6E8A-4147-A177-3AD203B41FA5}">
                      <a16:colId xmlns:a16="http://schemas.microsoft.com/office/drawing/2014/main" val="1620303955"/>
                    </a:ext>
                  </a:extLst>
                </a:gridCol>
                <a:gridCol w="1189615">
                  <a:extLst>
                    <a:ext uri="{9D8B030D-6E8A-4147-A177-3AD203B41FA5}">
                      <a16:colId xmlns:a16="http://schemas.microsoft.com/office/drawing/2014/main" val="778946962"/>
                    </a:ext>
                  </a:extLst>
                </a:gridCol>
                <a:gridCol w="1481460">
                  <a:extLst>
                    <a:ext uri="{9D8B030D-6E8A-4147-A177-3AD203B41FA5}">
                      <a16:colId xmlns:a16="http://schemas.microsoft.com/office/drawing/2014/main" val="3150846331"/>
                    </a:ext>
                  </a:extLst>
                </a:gridCol>
              </a:tblGrid>
              <a:tr h="427899">
                <a:tc>
                  <a:txBody>
                    <a:bodyPr/>
                    <a:lstStyle/>
                    <a:p>
                      <a:pPr marL="0" marR="0">
                        <a:lnSpc>
                          <a:spcPct val="115000"/>
                        </a:lnSpc>
                        <a:spcBef>
                          <a:spcPts val="0"/>
                        </a:spcBef>
                        <a:spcAft>
                          <a:spcPts val="0"/>
                        </a:spcAft>
                      </a:pPr>
                      <a:r>
                        <a:rPr lang="en-US" sz="1800" dirty="0">
                          <a:effectLst/>
                        </a:rPr>
                        <a:t>State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nSpc>
                          <a:spcPct val="115000"/>
                        </a:lnSpc>
                        <a:spcBef>
                          <a:spcPts val="0"/>
                        </a:spcBef>
                        <a:spcAft>
                          <a:spcPts val="0"/>
                        </a:spcAft>
                      </a:pPr>
                      <a:r>
                        <a:rPr lang="en-US" sz="1800" dirty="0">
                          <a:effectLst/>
                        </a:rPr>
                        <a:t>Date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nSpc>
                          <a:spcPct val="115000"/>
                        </a:lnSpc>
                        <a:spcBef>
                          <a:spcPts val="0"/>
                        </a:spcBef>
                        <a:spcAft>
                          <a:spcPts val="0"/>
                        </a:spcAft>
                      </a:pPr>
                      <a:r>
                        <a:rPr lang="en-US" sz="1800" dirty="0">
                          <a:effectLst/>
                        </a:rPr>
                        <a:t>Order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nSpc>
                          <a:spcPct val="115000"/>
                        </a:lnSpc>
                        <a:spcBef>
                          <a:spcPts val="0"/>
                        </a:spcBef>
                        <a:spcAft>
                          <a:spcPts val="0"/>
                        </a:spcAft>
                      </a:pPr>
                      <a:r>
                        <a:rPr lang="en-US" sz="1800">
                          <a:effectLst/>
                        </a:rPr>
                        <a:t>Votes For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nSpc>
                          <a:spcPct val="115000"/>
                        </a:lnSpc>
                        <a:spcBef>
                          <a:spcPts val="0"/>
                        </a:spcBef>
                        <a:spcAft>
                          <a:spcPts val="0"/>
                        </a:spcAft>
                      </a:pPr>
                      <a:r>
                        <a:rPr lang="en-US" sz="1800">
                          <a:effectLst/>
                        </a:rPr>
                        <a:t>Votes Against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extLst>
                  <a:ext uri="{0D108BD9-81ED-4DB2-BD59-A6C34878D82A}">
                    <a16:rowId xmlns:a16="http://schemas.microsoft.com/office/drawing/2014/main" val="241843911"/>
                  </a:ext>
                </a:extLst>
              </a:tr>
              <a:tr h="427899">
                <a:tc>
                  <a:txBody>
                    <a:bodyPr/>
                    <a:lstStyle/>
                    <a:p>
                      <a:pPr marL="0" marR="0">
                        <a:lnSpc>
                          <a:spcPct val="115000"/>
                        </a:lnSpc>
                        <a:spcBef>
                          <a:spcPts val="0"/>
                        </a:spcBef>
                        <a:spcAft>
                          <a:spcPts val="0"/>
                        </a:spcAft>
                      </a:pPr>
                      <a:r>
                        <a:rPr lang="en-US" sz="1800" u="sng" dirty="0">
                          <a:solidFill>
                            <a:schemeClr val="tx1"/>
                          </a:solidFill>
                          <a:effectLst/>
                          <a:hlinkClick r:id="rId2">
                            <a:extLst>
                              <a:ext uri="{A12FA001-AC4F-418D-AE19-62706E023703}">
                                <ahyp:hlinkClr xmlns:ahyp="http://schemas.microsoft.com/office/drawing/2018/hyperlinkcolor" xmlns="" val="tx"/>
                              </a:ext>
                            </a:extLst>
                          </a:hlinkClick>
                        </a:rPr>
                        <a:t>Delaware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nSpc>
                          <a:spcPct val="115000"/>
                        </a:lnSpc>
                        <a:spcBef>
                          <a:spcPts val="0"/>
                        </a:spcBef>
                        <a:spcAft>
                          <a:spcPts val="0"/>
                        </a:spcAft>
                      </a:pPr>
                      <a:r>
                        <a:rPr lang="en-US" sz="1800">
                          <a:effectLst/>
                        </a:rPr>
                        <a:t>December 7, 1787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gn="ctr">
                        <a:lnSpc>
                          <a:spcPct val="115000"/>
                        </a:lnSpc>
                        <a:spcBef>
                          <a:spcPts val="0"/>
                        </a:spcBef>
                        <a:spcAft>
                          <a:spcPts val="0"/>
                        </a:spcAft>
                      </a:pPr>
                      <a:r>
                        <a:rPr lang="en-US" sz="18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gn="ctr">
                        <a:lnSpc>
                          <a:spcPct val="115000"/>
                        </a:lnSpc>
                        <a:spcBef>
                          <a:spcPts val="0"/>
                        </a:spcBef>
                        <a:spcAft>
                          <a:spcPts val="0"/>
                        </a:spcAft>
                      </a:pPr>
                      <a:r>
                        <a:rPr lang="en-US" sz="1800" dirty="0">
                          <a:effectLst/>
                        </a:rPr>
                        <a:t>30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gn="ctr">
                        <a:lnSpc>
                          <a:spcPct val="115000"/>
                        </a:lnSpc>
                        <a:spcBef>
                          <a:spcPts val="0"/>
                        </a:spcBef>
                        <a:spcAft>
                          <a:spcPts val="0"/>
                        </a:spcAft>
                      </a:pPr>
                      <a:r>
                        <a:rPr lang="en-US" sz="18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extLst>
                  <a:ext uri="{0D108BD9-81ED-4DB2-BD59-A6C34878D82A}">
                    <a16:rowId xmlns:a16="http://schemas.microsoft.com/office/drawing/2014/main" val="2251278830"/>
                  </a:ext>
                </a:extLst>
              </a:tr>
              <a:tr h="427899">
                <a:tc>
                  <a:txBody>
                    <a:bodyPr/>
                    <a:lstStyle/>
                    <a:p>
                      <a:pPr marL="0" marR="0">
                        <a:lnSpc>
                          <a:spcPct val="115000"/>
                        </a:lnSpc>
                        <a:spcBef>
                          <a:spcPts val="0"/>
                        </a:spcBef>
                        <a:spcAft>
                          <a:spcPts val="0"/>
                        </a:spcAft>
                      </a:pPr>
                      <a:r>
                        <a:rPr lang="en-US" sz="1800">
                          <a:effectLst/>
                        </a:rPr>
                        <a:t>Pennsylvania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nSpc>
                          <a:spcPct val="115000"/>
                        </a:lnSpc>
                        <a:spcBef>
                          <a:spcPts val="0"/>
                        </a:spcBef>
                        <a:spcAft>
                          <a:spcPts val="0"/>
                        </a:spcAft>
                      </a:pPr>
                      <a:r>
                        <a:rPr lang="en-US" sz="1800">
                          <a:effectLst/>
                        </a:rPr>
                        <a:t>December 12, 1787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gn="ctr">
                        <a:lnSpc>
                          <a:spcPct val="115000"/>
                        </a:lnSpc>
                        <a:spcBef>
                          <a:spcPts val="0"/>
                        </a:spcBef>
                        <a:spcAft>
                          <a:spcPts val="0"/>
                        </a:spcAft>
                      </a:pPr>
                      <a:r>
                        <a:rPr lang="en-US" sz="18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gn="ctr">
                        <a:lnSpc>
                          <a:spcPct val="115000"/>
                        </a:lnSpc>
                        <a:spcBef>
                          <a:spcPts val="0"/>
                        </a:spcBef>
                        <a:spcAft>
                          <a:spcPts val="0"/>
                        </a:spcAft>
                      </a:pPr>
                      <a:r>
                        <a:rPr lang="en-US" sz="1800" dirty="0">
                          <a:effectLst/>
                        </a:rPr>
                        <a:t>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gn="ctr">
                        <a:lnSpc>
                          <a:spcPct val="115000"/>
                        </a:lnSpc>
                        <a:spcBef>
                          <a:spcPts val="0"/>
                        </a:spcBef>
                        <a:spcAft>
                          <a:spcPts val="0"/>
                        </a:spcAft>
                      </a:pPr>
                      <a:r>
                        <a:rPr lang="en-US" sz="1800" dirty="0">
                          <a:effectLst/>
                        </a:rPr>
                        <a:t>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extLst>
                  <a:ext uri="{0D108BD9-81ED-4DB2-BD59-A6C34878D82A}">
                    <a16:rowId xmlns:a16="http://schemas.microsoft.com/office/drawing/2014/main" val="3144396652"/>
                  </a:ext>
                </a:extLst>
              </a:tr>
              <a:tr h="427899">
                <a:tc>
                  <a:txBody>
                    <a:bodyPr/>
                    <a:lstStyle/>
                    <a:p>
                      <a:pPr marL="0" marR="0">
                        <a:lnSpc>
                          <a:spcPct val="115000"/>
                        </a:lnSpc>
                        <a:spcBef>
                          <a:spcPts val="0"/>
                        </a:spcBef>
                        <a:spcAft>
                          <a:spcPts val="0"/>
                        </a:spcAft>
                      </a:pPr>
                      <a:r>
                        <a:rPr lang="en-US" sz="1800" dirty="0">
                          <a:effectLst/>
                        </a:rPr>
                        <a:t>New Jersey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nSpc>
                          <a:spcPct val="115000"/>
                        </a:lnSpc>
                        <a:spcBef>
                          <a:spcPts val="0"/>
                        </a:spcBef>
                        <a:spcAft>
                          <a:spcPts val="0"/>
                        </a:spcAft>
                      </a:pPr>
                      <a:r>
                        <a:rPr lang="en-US" sz="1800" dirty="0">
                          <a:effectLst/>
                        </a:rPr>
                        <a:t>December 18, 1787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gn="ctr">
                        <a:lnSpc>
                          <a:spcPct val="115000"/>
                        </a:lnSpc>
                        <a:spcBef>
                          <a:spcPts val="0"/>
                        </a:spcBef>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gn="ctr">
                        <a:lnSpc>
                          <a:spcPct val="115000"/>
                        </a:lnSpc>
                        <a:spcBef>
                          <a:spcPts val="0"/>
                        </a:spcBef>
                        <a:spcAft>
                          <a:spcPts val="0"/>
                        </a:spcAft>
                      </a:pPr>
                      <a:r>
                        <a:rPr lang="en-US" sz="1800" dirty="0">
                          <a:effectLst/>
                        </a:rPr>
                        <a:t>38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gn="ctr">
                        <a:lnSpc>
                          <a:spcPct val="115000"/>
                        </a:lnSpc>
                        <a:spcBef>
                          <a:spcPts val="0"/>
                        </a:spcBef>
                        <a:spcAft>
                          <a:spcPts val="0"/>
                        </a:spcAft>
                      </a:pPr>
                      <a:r>
                        <a:rPr lang="en-US" sz="1800" dirty="0">
                          <a:effectLst/>
                        </a:rPr>
                        <a:t>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extLst>
                  <a:ext uri="{0D108BD9-81ED-4DB2-BD59-A6C34878D82A}">
                    <a16:rowId xmlns:a16="http://schemas.microsoft.com/office/drawing/2014/main" val="1646911617"/>
                  </a:ext>
                </a:extLst>
              </a:tr>
              <a:tr h="427899">
                <a:tc>
                  <a:txBody>
                    <a:bodyPr/>
                    <a:lstStyle/>
                    <a:p>
                      <a:pPr marL="0" marR="0">
                        <a:lnSpc>
                          <a:spcPct val="115000"/>
                        </a:lnSpc>
                        <a:spcBef>
                          <a:spcPts val="0"/>
                        </a:spcBef>
                        <a:spcAft>
                          <a:spcPts val="0"/>
                        </a:spcAft>
                      </a:pPr>
                      <a:r>
                        <a:rPr lang="en-US" sz="1800">
                          <a:effectLst/>
                        </a:rPr>
                        <a:t>Georgia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nSpc>
                          <a:spcPct val="115000"/>
                        </a:lnSpc>
                        <a:spcBef>
                          <a:spcPts val="0"/>
                        </a:spcBef>
                        <a:spcAft>
                          <a:spcPts val="0"/>
                        </a:spcAft>
                      </a:pPr>
                      <a:r>
                        <a:rPr lang="en-US" sz="1800">
                          <a:effectLst/>
                        </a:rPr>
                        <a:t>January 2, 1788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gn="ctr">
                        <a:lnSpc>
                          <a:spcPct val="115000"/>
                        </a:lnSpc>
                        <a:spcBef>
                          <a:spcPts val="0"/>
                        </a:spcBef>
                        <a:spcAft>
                          <a:spcPts val="0"/>
                        </a:spcAft>
                      </a:pPr>
                      <a:r>
                        <a:rPr lang="en-US" sz="1800">
                          <a:effectLst/>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gn="ctr">
                        <a:lnSpc>
                          <a:spcPct val="115000"/>
                        </a:lnSpc>
                        <a:spcBef>
                          <a:spcPts val="0"/>
                        </a:spcBef>
                        <a:spcAft>
                          <a:spcPts val="0"/>
                        </a:spcAft>
                      </a:pPr>
                      <a:r>
                        <a:rPr lang="en-US" sz="1800" dirty="0">
                          <a:effectLst/>
                        </a:rPr>
                        <a:t>26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gn="ctr">
                        <a:lnSpc>
                          <a:spcPct val="115000"/>
                        </a:lnSpc>
                        <a:spcBef>
                          <a:spcPts val="0"/>
                        </a:spcBef>
                        <a:spcAft>
                          <a:spcPts val="0"/>
                        </a:spcAft>
                      </a:pPr>
                      <a:r>
                        <a:rPr lang="en-US" sz="1800" dirty="0">
                          <a:effectLst/>
                        </a:rPr>
                        <a:t>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extLst>
                  <a:ext uri="{0D108BD9-81ED-4DB2-BD59-A6C34878D82A}">
                    <a16:rowId xmlns:a16="http://schemas.microsoft.com/office/drawing/2014/main" val="944813497"/>
                  </a:ext>
                </a:extLst>
              </a:tr>
              <a:tr h="427899">
                <a:tc>
                  <a:txBody>
                    <a:bodyPr/>
                    <a:lstStyle/>
                    <a:p>
                      <a:pPr marL="0" marR="0">
                        <a:lnSpc>
                          <a:spcPct val="115000"/>
                        </a:lnSpc>
                        <a:spcBef>
                          <a:spcPts val="0"/>
                        </a:spcBef>
                        <a:spcAft>
                          <a:spcPts val="0"/>
                        </a:spcAft>
                      </a:pPr>
                      <a:r>
                        <a:rPr lang="en-US" sz="1800">
                          <a:effectLst/>
                        </a:rPr>
                        <a:t>Connecticut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nSpc>
                          <a:spcPct val="115000"/>
                        </a:lnSpc>
                        <a:spcBef>
                          <a:spcPts val="0"/>
                        </a:spcBef>
                        <a:spcAft>
                          <a:spcPts val="0"/>
                        </a:spcAft>
                      </a:pPr>
                      <a:r>
                        <a:rPr lang="en-US" sz="1800">
                          <a:effectLst/>
                        </a:rPr>
                        <a:t>January 9, 1788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gn="ctr">
                        <a:lnSpc>
                          <a:spcPct val="115000"/>
                        </a:lnSpc>
                        <a:spcBef>
                          <a:spcPts val="0"/>
                        </a:spcBef>
                        <a:spcAft>
                          <a:spcPts val="0"/>
                        </a:spcAft>
                      </a:pPr>
                      <a:r>
                        <a:rPr lang="en-US" sz="1800">
                          <a:effectLst/>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gn="ctr">
                        <a:lnSpc>
                          <a:spcPct val="115000"/>
                        </a:lnSpc>
                        <a:spcBef>
                          <a:spcPts val="0"/>
                        </a:spcBef>
                        <a:spcAft>
                          <a:spcPts val="0"/>
                        </a:spcAft>
                      </a:pPr>
                      <a:r>
                        <a:rPr lang="en-US" sz="1800" dirty="0">
                          <a:effectLst/>
                        </a:rPr>
                        <a:t>128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gn="ctr">
                        <a:lnSpc>
                          <a:spcPct val="115000"/>
                        </a:lnSpc>
                        <a:spcBef>
                          <a:spcPts val="0"/>
                        </a:spcBef>
                        <a:spcAft>
                          <a:spcPts val="0"/>
                        </a:spcAft>
                      </a:pPr>
                      <a:r>
                        <a:rPr lang="en-US" sz="1800" dirty="0">
                          <a:effectLst/>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extLst>
                  <a:ext uri="{0D108BD9-81ED-4DB2-BD59-A6C34878D82A}">
                    <a16:rowId xmlns:a16="http://schemas.microsoft.com/office/drawing/2014/main" val="4105973948"/>
                  </a:ext>
                </a:extLst>
              </a:tr>
              <a:tr h="427899">
                <a:tc>
                  <a:txBody>
                    <a:bodyPr/>
                    <a:lstStyle/>
                    <a:p>
                      <a:pPr marL="0" marR="0">
                        <a:lnSpc>
                          <a:spcPct val="115000"/>
                        </a:lnSpc>
                        <a:spcBef>
                          <a:spcPts val="0"/>
                        </a:spcBef>
                        <a:spcAft>
                          <a:spcPts val="0"/>
                        </a:spcAft>
                      </a:pPr>
                      <a:r>
                        <a:rPr lang="en-US" sz="1800">
                          <a:effectLst/>
                        </a:rPr>
                        <a:t>Massachusetts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nSpc>
                          <a:spcPct val="115000"/>
                        </a:lnSpc>
                        <a:spcBef>
                          <a:spcPts val="0"/>
                        </a:spcBef>
                        <a:spcAft>
                          <a:spcPts val="0"/>
                        </a:spcAft>
                      </a:pPr>
                      <a:r>
                        <a:rPr lang="en-US" sz="1800">
                          <a:effectLst/>
                        </a:rPr>
                        <a:t>February 6, 1788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gn="ctr">
                        <a:lnSpc>
                          <a:spcPct val="115000"/>
                        </a:lnSpc>
                        <a:spcBef>
                          <a:spcPts val="0"/>
                        </a:spcBef>
                        <a:spcAft>
                          <a:spcPts val="0"/>
                        </a:spcAft>
                      </a:pPr>
                      <a:r>
                        <a:rPr lang="en-US" sz="1800">
                          <a:effectLst/>
                        </a:rPr>
                        <a:t>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gn="ctr">
                        <a:lnSpc>
                          <a:spcPct val="115000"/>
                        </a:lnSpc>
                        <a:spcBef>
                          <a:spcPts val="0"/>
                        </a:spcBef>
                        <a:spcAft>
                          <a:spcPts val="0"/>
                        </a:spcAft>
                      </a:pPr>
                      <a:r>
                        <a:rPr lang="en-US" sz="1800" dirty="0">
                          <a:effectLst/>
                        </a:rPr>
                        <a:t>187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gn="ctr">
                        <a:lnSpc>
                          <a:spcPct val="115000"/>
                        </a:lnSpc>
                        <a:spcBef>
                          <a:spcPts val="0"/>
                        </a:spcBef>
                        <a:spcAft>
                          <a:spcPts val="0"/>
                        </a:spcAft>
                      </a:pPr>
                      <a:r>
                        <a:rPr lang="en-US" sz="1800" dirty="0">
                          <a:effectLst/>
                        </a:rPr>
                        <a:t>168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extLst>
                  <a:ext uri="{0D108BD9-81ED-4DB2-BD59-A6C34878D82A}">
                    <a16:rowId xmlns:a16="http://schemas.microsoft.com/office/drawing/2014/main" val="1435387330"/>
                  </a:ext>
                </a:extLst>
              </a:tr>
              <a:tr h="427899">
                <a:tc>
                  <a:txBody>
                    <a:bodyPr/>
                    <a:lstStyle/>
                    <a:p>
                      <a:pPr marL="0" marR="0">
                        <a:lnSpc>
                          <a:spcPct val="115000"/>
                        </a:lnSpc>
                        <a:spcBef>
                          <a:spcPts val="0"/>
                        </a:spcBef>
                        <a:spcAft>
                          <a:spcPts val="0"/>
                        </a:spcAft>
                      </a:pPr>
                      <a:r>
                        <a:rPr lang="en-US" sz="1800">
                          <a:effectLst/>
                        </a:rPr>
                        <a:t>Maryland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nSpc>
                          <a:spcPct val="115000"/>
                        </a:lnSpc>
                        <a:spcBef>
                          <a:spcPts val="0"/>
                        </a:spcBef>
                        <a:spcAft>
                          <a:spcPts val="0"/>
                        </a:spcAft>
                      </a:pPr>
                      <a:r>
                        <a:rPr lang="en-US" sz="1800">
                          <a:effectLst/>
                        </a:rPr>
                        <a:t>April 28, 1788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gn="ctr">
                        <a:lnSpc>
                          <a:spcPct val="115000"/>
                        </a:lnSpc>
                        <a:spcBef>
                          <a:spcPts val="0"/>
                        </a:spcBef>
                        <a:spcAft>
                          <a:spcPts val="0"/>
                        </a:spcAft>
                      </a:pPr>
                      <a:r>
                        <a:rPr lang="en-US" sz="1800">
                          <a:effectLst/>
                        </a:rPr>
                        <a:t>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gn="ctr">
                        <a:lnSpc>
                          <a:spcPct val="115000"/>
                        </a:lnSpc>
                        <a:spcBef>
                          <a:spcPts val="0"/>
                        </a:spcBef>
                        <a:spcAft>
                          <a:spcPts val="0"/>
                        </a:spcAft>
                      </a:pPr>
                      <a:r>
                        <a:rPr lang="en-US" sz="1800" dirty="0">
                          <a:effectLst/>
                        </a:rPr>
                        <a:t>63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gn="ctr">
                        <a:lnSpc>
                          <a:spcPct val="115000"/>
                        </a:lnSpc>
                        <a:spcBef>
                          <a:spcPts val="0"/>
                        </a:spcBef>
                        <a:spcAft>
                          <a:spcPts val="0"/>
                        </a:spcAft>
                      </a:pPr>
                      <a:r>
                        <a:rPr lang="en-US" sz="1800" dirty="0">
                          <a:effectLst/>
                        </a:rPr>
                        <a:t>11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extLst>
                  <a:ext uri="{0D108BD9-81ED-4DB2-BD59-A6C34878D82A}">
                    <a16:rowId xmlns:a16="http://schemas.microsoft.com/office/drawing/2014/main" val="3581396800"/>
                  </a:ext>
                </a:extLst>
              </a:tr>
              <a:tr h="427899">
                <a:tc>
                  <a:txBody>
                    <a:bodyPr/>
                    <a:lstStyle/>
                    <a:p>
                      <a:pPr marL="0" marR="0">
                        <a:lnSpc>
                          <a:spcPct val="115000"/>
                        </a:lnSpc>
                        <a:spcBef>
                          <a:spcPts val="0"/>
                        </a:spcBef>
                        <a:spcAft>
                          <a:spcPts val="0"/>
                        </a:spcAft>
                      </a:pPr>
                      <a:r>
                        <a:rPr lang="en-US" sz="1800">
                          <a:effectLst/>
                        </a:rPr>
                        <a:t>South Carolina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nSpc>
                          <a:spcPct val="115000"/>
                        </a:lnSpc>
                        <a:spcBef>
                          <a:spcPts val="0"/>
                        </a:spcBef>
                        <a:spcAft>
                          <a:spcPts val="0"/>
                        </a:spcAft>
                      </a:pPr>
                      <a:r>
                        <a:rPr lang="en-US" sz="1800">
                          <a:effectLst/>
                        </a:rPr>
                        <a:t>May 23, 1788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gn="ctr">
                        <a:lnSpc>
                          <a:spcPct val="115000"/>
                        </a:lnSpc>
                        <a:spcBef>
                          <a:spcPts val="0"/>
                        </a:spcBef>
                        <a:spcAft>
                          <a:spcPts val="0"/>
                        </a:spcAft>
                      </a:pPr>
                      <a:r>
                        <a:rPr lang="en-US" sz="1800">
                          <a:effectLst/>
                        </a:rPr>
                        <a:t>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gn="ctr">
                        <a:lnSpc>
                          <a:spcPct val="115000"/>
                        </a:lnSpc>
                        <a:spcBef>
                          <a:spcPts val="0"/>
                        </a:spcBef>
                        <a:spcAft>
                          <a:spcPts val="0"/>
                        </a:spcAft>
                      </a:pPr>
                      <a:r>
                        <a:rPr lang="en-US" sz="1800">
                          <a:effectLst/>
                        </a:rPr>
                        <a:t>149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gn="ctr">
                        <a:lnSpc>
                          <a:spcPct val="115000"/>
                        </a:lnSpc>
                        <a:spcBef>
                          <a:spcPts val="0"/>
                        </a:spcBef>
                        <a:spcAft>
                          <a:spcPts val="0"/>
                        </a:spcAft>
                      </a:pPr>
                      <a:r>
                        <a:rPr lang="en-US" sz="1800" dirty="0">
                          <a:effectLst/>
                        </a:rPr>
                        <a:t>73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extLst>
                  <a:ext uri="{0D108BD9-81ED-4DB2-BD59-A6C34878D82A}">
                    <a16:rowId xmlns:a16="http://schemas.microsoft.com/office/drawing/2014/main" val="542075414"/>
                  </a:ext>
                </a:extLst>
              </a:tr>
              <a:tr h="427899">
                <a:tc>
                  <a:txBody>
                    <a:bodyPr/>
                    <a:lstStyle/>
                    <a:p>
                      <a:pPr marL="0" marR="0">
                        <a:lnSpc>
                          <a:spcPct val="115000"/>
                        </a:lnSpc>
                        <a:spcBef>
                          <a:spcPts val="0"/>
                        </a:spcBef>
                        <a:spcAft>
                          <a:spcPts val="0"/>
                        </a:spcAft>
                      </a:pPr>
                      <a:r>
                        <a:rPr lang="en-US" sz="1800">
                          <a:effectLst/>
                        </a:rPr>
                        <a:t>New Hampshire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nSpc>
                          <a:spcPct val="115000"/>
                        </a:lnSpc>
                        <a:spcBef>
                          <a:spcPts val="0"/>
                        </a:spcBef>
                        <a:spcAft>
                          <a:spcPts val="0"/>
                        </a:spcAft>
                      </a:pPr>
                      <a:r>
                        <a:rPr lang="en-US" sz="1800">
                          <a:effectLst/>
                        </a:rPr>
                        <a:t>June 21, 1788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gn="ctr">
                        <a:lnSpc>
                          <a:spcPct val="115000"/>
                        </a:lnSpc>
                        <a:spcBef>
                          <a:spcPts val="0"/>
                        </a:spcBef>
                        <a:spcAft>
                          <a:spcPts val="0"/>
                        </a:spcAft>
                      </a:pPr>
                      <a:r>
                        <a:rPr lang="en-US" sz="1800">
                          <a:effectLst/>
                        </a:rPr>
                        <a:t>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gn="ctr">
                        <a:lnSpc>
                          <a:spcPct val="115000"/>
                        </a:lnSpc>
                        <a:spcBef>
                          <a:spcPts val="0"/>
                        </a:spcBef>
                        <a:spcAft>
                          <a:spcPts val="0"/>
                        </a:spcAft>
                      </a:pPr>
                      <a:r>
                        <a:rPr lang="en-US" sz="1800">
                          <a:effectLst/>
                        </a:rPr>
                        <a:t>57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gn="ctr">
                        <a:lnSpc>
                          <a:spcPct val="115000"/>
                        </a:lnSpc>
                        <a:spcBef>
                          <a:spcPts val="0"/>
                        </a:spcBef>
                        <a:spcAft>
                          <a:spcPts val="0"/>
                        </a:spcAft>
                      </a:pPr>
                      <a:r>
                        <a:rPr lang="en-US" sz="1800" dirty="0">
                          <a:effectLst/>
                        </a:rPr>
                        <a:t>47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extLst>
                  <a:ext uri="{0D108BD9-81ED-4DB2-BD59-A6C34878D82A}">
                    <a16:rowId xmlns:a16="http://schemas.microsoft.com/office/drawing/2014/main" val="872496031"/>
                  </a:ext>
                </a:extLst>
              </a:tr>
              <a:tr h="427899">
                <a:tc>
                  <a:txBody>
                    <a:bodyPr/>
                    <a:lstStyle/>
                    <a:p>
                      <a:pPr marL="0" marR="0">
                        <a:lnSpc>
                          <a:spcPct val="115000"/>
                        </a:lnSpc>
                        <a:spcBef>
                          <a:spcPts val="0"/>
                        </a:spcBef>
                        <a:spcAft>
                          <a:spcPts val="0"/>
                        </a:spcAft>
                      </a:pPr>
                      <a:r>
                        <a:rPr lang="en-US" sz="1800">
                          <a:effectLst/>
                        </a:rPr>
                        <a:t>Virginia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nSpc>
                          <a:spcPct val="115000"/>
                        </a:lnSpc>
                        <a:spcBef>
                          <a:spcPts val="0"/>
                        </a:spcBef>
                        <a:spcAft>
                          <a:spcPts val="0"/>
                        </a:spcAft>
                      </a:pPr>
                      <a:r>
                        <a:rPr lang="en-US" sz="1800">
                          <a:effectLst/>
                        </a:rPr>
                        <a:t>June 25, 1788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gn="ctr">
                        <a:lnSpc>
                          <a:spcPct val="115000"/>
                        </a:lnSpc>
                        <a:spcBef>
                          <a:spcPts val="0"/>
                        </a:spcBef>
                        <a:spcAft>
                          <a:spcPts val="0"/>
                        </a:spcAft>
                      </a:pPr>
                      <a:r>
                        <a:rPr lang="en-US" sz="1800">
                          <a:effectLst/>
                        </a:rPr>
                        <a:t>10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gn="ctr">
                        <a:lnSpc>
                          <a:spcPct val="115000"/>
                        </a:lnSpc>
                        <a:spcBef>
                          <a:spcPts val="0"/>
                        </a:spcBef>
                        <a:spcAft>
                          <a:spcPts val="0"/>
                        </a:spcAft>
                      </a:pPr>
                      <a:r>
                        <a:rPr lang="en-US" sz="1800">
                          <a:effectLst/>
                        </a:rPr>
                        <a:t>89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gn="ctr">
                        <a:lnSpc>
                          <a:spcPct val="115000"/>
                        </a:lnSpc>
                        <a:spcBef>
                          <a:spcPts val="0"/>
                        </a:spcBef>
                        <a:spcAft>
                          <a:spcPts val="0"/>
                        </a:spcAft>
                      </a:pPr>
                      <a:r>
                        <a:rPr lang="en-US" sz="1800" dirty="0">
                          <a:effectLst/>
                        </a:rPr>
                        <a:t>79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extLst>
                  <a:ext uri="{0D108BD9-81ED-4DB2-BD59-A6C34878D82A}">
                    <a16:rowId xmlns:a16="http://schemas.microsoft.com/office/drawing/2014/main" val="947012843"/>
                  </a:ext>
                </a:extLst>
              </a:tr>
              <a:tr h="427899">
                <a:tc>
                  <a:txBody>
                    <a:bodyPr/>
                    <a:lstStyle/>
                    <a:p>
                      <a:pPr marL="0" marR="0">
                        <a:lnSpc>
                          <a:spcPct val="115000"/>
                        </a:lnSpc>
                        <a:spcBef>
                          <a:spcPts val="0"/>
                        </a:spcBef>
                        <a:spcAft>
                          <a:spcPts val="0"/>
                        </a:spcAft>
                      </a:pPr>
                      <a:r>
                        <a:rPr lang="en-US" sz="1800">
                          <a:effectLst/>
                        </a:rPr>
                        <a:t>New York</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nSpc>
                          <a:spcPct val="115000"/>
                        </a:lnSpc>
                        <a:spcBef>
                          <a:spcPts val="0"/>
                        </a:spcBef>
                        <a:spcAft>
                          <a:spcPts val="0"/>
                        </a:spcAft>
                      </a:pPr>
                      <a:r>
                        <a:rPr lang="en-US" sz="1800">
                          <a:effectLst/>
                        </a:rPr>
                        <a:t>July 26, 1788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gn="ctr">
                        <a:lnSpc>
                          <a:spcPct val="115000"/>
                        </a:lnSpc>
                        <a:spcBef>
                          <a:spcPts val="0"/>
                        </a:spcBef>
                        <a:spcAft>
                          <a:spcPts val="0"/>
                        </a:spcAft>
                      </a:pPr>
                      <a:r>
                        <a:rPr lang="en-US" sz="1800">
                          <a:effectLst/>
                        </a:rPr>
                        <a:t>11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gn="ctr">
                        <a:lnSpc>
                          <a:spcPct val="115000"/>
                        </a:lnSpc>
                        <a:spcBef>
                          <a:spcPts val="0"/>
                        </a:spcBef>
                        <a:spcAft>
                          <a:spcPts val="0"/>
                        </a:spcAft>
                      </a:pPr>
                      <a:r>
                        <a:rPr lang="en-US" sz="1800">
                          <a:effectLst/>
                        </a:rPr>
                        <a:t>30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gn="ctr">
                        <a:lnSpc>
                          <a:spcPct val="115000"/>
                        </a:lnSpc>
                        <a:spcBef>
                          <a:spcPts val="0"/>
                        </a:spcBef>
                        <a:spcAft>
                          <a:spcPts val="0"/>
                        </a:spcAft>
                      </a:pPr>
                      <a:r>
                        <a:rPr lang="en-US" sz="1800" dirty="0">
                          <a:effectLst/>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extLst>
                  <a:ext uri="{0D108BD9-81ED-4DB2-BD59-A6C34878D82A}">
                    <a16:rowId xmlns:a16="http://schemas.microsoft.com/office/drawing/2014/main" val="2115991938"/>
                  </a:ext>
                </a:extLst>
              </a:tr>
              <a:tr h="427899">
                <a:tc>
                  <a:txBody>
                    <a:bodyPr/>
                    <a:lstStyle/>
                    <a:p>
                      <a:pPr marL="0" marR="0">
                        <a:lnSpc>
                          <a:spcPct val="115000"/>
                        </a:lnSpc>
                        <a:spcBef>
                          <a:spcPts val="0"/>
                        </a:spcBef>
                        <a:spcAft>
                          <a:spcPts val="0"/>
                        </a:spcAft>
                      </a:pPr>
                      <a:r>
                        <a:rPr lang="en-US" sz="1800">
                          <a:effectLst/>
                        </a:rPr>
                        <a:t>North Carolina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nSpc>
                          <a:spcPct val="115000"/>
                        </a:lnSpc>
                        <a:spcBef>
                          <a:spcPts val="0"/>
                        </a:spcBef>
                        <a:spcAft>
                          <a:spcPts val="0"/>
                        </a:spcAft>
                      </a:pPr>
                      <a:r>
                        <a:rPr lang="en-US" sz="1800">
                          <a:effectLst/>
                        </a:rPr>
                        <a:t>November 21, 1789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gn="ctr">
                        <a:lnSpc>
                          <a:spcPct val="115000"/>
                        </a:lnSpc>
                        <a:spcBef>
                          <a:spcPts val="0"/>
                        </a:spcBef>
                        <a:spcAft>
                          <a:spcPts val="0"/>
                        </a:spcAft>
                      </a:pPr>
                      <a:r>
                        <a:rPr lang="en-US" sz="1800">
                          <a:effectLst/>
                        </a:rPr>
                        <a:t>12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gn="ctr">
                        <a:lnSpc>
                          <a:spcPct val="115000"/>
                        </a:lnSpc>
                        <a:spcBef>
                          <a:spcPts val="0"/>
                        </a:spcBef>
                        <a:spcAft>
                          <a:spcPts val="0"/>
                        </a:spcAft>
                      </a:pPr>
                      <a:r>
                        <a:rPr lang="en-US" sz="1800">
                          <a:effectLst/>
                        </a:rPr>
                        <a:t>194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gn="ctr">
                        <a:lnSpc>
                          <a:spcPct val="115000"/>
                        </a:lnSpc>
                        <a:spcBef>
                          <a:spcPts val="0"/>
                        </a:spcBef>
                        <a:spcAft>
                          <a:spcPts val="0"/>
                        </a:spcAft>
                      </a:pPr>
                      <a:r>
                        <a:rPr lang="en-US" sz="1800" dirty="0">
                          <a:effectLst/>
                        </a:rPr>
                        <a:t>77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extLst>
                  <a:ext uri="{0D108BD9-81ED-4DB2-BD59-A6C34878D82A}">
                    <a16:rowId xmlns:a16="http://schemas.microsoft.com/office/drawing/2014/main" val="265385190"/>
                  </a:ext>
                </a:extLst>
              </a:tr>
              <a:tr h="427899">
                <a:tc>
                  <a:txBody>
                    <a:bodyPr/>
                    <a:lstStyle/>
                    <a:p>
                      <a:pPr marL="0" marR="0">
                        <a:lnSpc>
                          <a:spcPct val="115000"/>
                        </a:lnSpc>
                        <a:spcBef>
                          <a:spcPts val="0"/>
                        </a:spcBef>
                        <a:spcAft>
                          <a:spcPts val="0"/>
                        </a:spcAft>
                      </a:pPr>
                      <a:r>
                        <a:rPr lang="en-US" sz="1800">
                          <a:effectLst/>
                        </a:rPr>
                        <a:t>Rhode Island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nSpc>
                          <a:spcPct val="115000"/>
                        </a:lnSpc>
                        <a:spcBef>
                          <a:spcPts val="0"/>
                        </a:spcBef>
                        <a:spcAft>
                          <a:spcPts val="0"/>
                        </a:spcAft>
                      </a:pPr>
                      <a:r>
                        <a:rPr lang="en-US" sz="1800">
                          <a:effectLst/>
                        </a:rPr>
                        <a:t>May 29, 1790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gn="ctr">
                        <a:lnSpc>
                          <a:spcPct val="115000"/>
                        </a:lnSpc>
                        <a:spcBef>
                          <a:spcPts val="0"/>
                        </a:spcBef>
                        <a:spcAft>
                          <a:spcPts val="0"/>
                        </a:spcAft>
                      </a:pPr>
                      <a:r>
                        <a:rPr lang="en-US" sz="1800">
                          <a:effectLst/>
                        </a:rPr>
                        <a:t>13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gn="ctr">
                        <a:lnSpc>
                          <a:spcPct val="115000"/>
                        </a:lnSpc>
                        <a:spcBef>
                          <a:spcPts val="0"/>
                        </a:spcBef>
                        <a:spcAft>
                          <a:spcPts val="0"/>
                        </a:spcAft>
                      </a:pPr>
                      <a:r>
                        <a:rPr lang="en-US" sz="1800">
                          <a:effectLst/>
                        </a:rPr>
                        <a:t>34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tc>
                  <a:txBody>
                    <a:bodyPr/>
                    <a:lstStyle/>
                    <a:p>
                      <a:pPr marL="0" marR="0" algn="ctr">
                        <a:lnSpc>
                          <a:spcPct val="115000"/>
                        </a:lnSpc>
                        <a:spcBef>
                          <a:spcPts val="0"/>
                        </a:spcBef>
                        <a:spcAft>
                          <a:spcPts val="0"/>
                        </a:spcAft>
                      </a:pPr>
                      <a:r>
                        <a:rPr lang="en-US" sz="1800" dirty="0">
                          <a:effectLst/>
                        </a:rPr>
                        <a:t>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485" marR="37485" marT="37485" marB="37485" anchor="ctr"/>
                </a:tc>
                <a:extLst>
                  <a:ext uri="{0D108BD9-81ED-4DB2-BD59-A6C34878D82A}">
                    <a16:rowId xmlns:a16="http://schemas.microsoft.com/office/drawing/2014/main" val="1240697426"/>
                  </a:ext>
                </a:extLst>
              </a:tr>
            </a:tbl>
          </a:graphicData>
        </a:graphic>
      </p:graphicFrame>
    </p:spTree>
    <p:extLst>
      <p:ext uri="{BB962C8B-B14F-4D97-AF65-F5344CB8AC3E}">
        <p14:creationId xmlns:p14="http://schemas.microsoft.com/office/powerpoint/2010/main" val="81500624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9F797-8B21-4E01-B707-D864BF56C86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D8700CD-1F6D-425C-A850-3A95FC130E6C}"/>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B04082A0-608D-41E3-B217-2A5A62014359}"/>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7732897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Anti-Federalists:</a:t>
            </a:r>
          </a:p>
        </p:txBody>
      </p:sp>
      <p:sp>
        <p:nvSpPr>
          <p:cNvPr id="3" name="Content Placeholder 2"/>
          <p:cNvSpPr>
            <a:spLocks noGrp="1"/>
          </p:cNvSpPr>
          <p:nvPr>
            <p:ph idx="1"/>
          </p:nvPr>
        </p:nvSpPr>
        <p:spPr>
          <a:xfrm>
            <a:off x="355003" y="1825625"/>
            <a:ext cx="11510682" cy="4351338"/>
          </a:xfrm>
        </p:spPr>
        <p:txBody>
          <a:bodyPr/>
          <a:lstStyle/>
          <a:p>
            <a:pPr lvl="0">
              <a:buFont typeface="Century Gothic" panose="020B0502020202020204" pitchFamily="34" charset="0"/>
              <a:buChar char="-"/>
            </a:pPr>
            <a:r>
              <a:rPr lang="en-US" dirty="0"/>
              <a:t>Opposed the new Constitution.</a:t>
            </a:r>
          </a:p>
          <a:p>
            <a:pPr lvl="0">
              <a:buFont typeface="Century Gothic" panose="020B0502020202020204" pitchFamily="34" charset="0"/>
              <a:buChar char="-"/>
            </a:pPr>
            <a:r>
              <a:rPr lang="en-US" dirty="0"/>
              <a:t>Believed the Constitution would create too strong a central (federal) government that would threaten individual freedom.</a:t>
            </a:r>
          </a:p>
          <a:p>
            <a:pPr lvl="0">
              <a:buFont typeface="Century Gothic" panose="020B0502020202020204" pitchFamily="34" charset="0"/>
              <a:buChar char="-"/>
            </a:pPr>
            <a:r>
              <a:rPr lang="en-US" dirty="0"/>
              <a:t>Wanted individual freedoms (Bill of Rights) to be outlined in the Constitution.</a:t>
            </a:r>
          </a:p>
          <a:p>
            <a:pPr lvl="0">
              <a:buFont typeface="Century Gothic" panose="020B0502020202020204" pitchFamily="34" charset="0"/>
              <a:buChar char="-"/>
            </a:pPr>
            <a:r>
              <a:rPr lang="en-US" dirty="0"/>
              <a:t>Anti-Federalists were supported by men like Patrick Henry, Samuel Adams, and George Clinton, New York’s first governor.</a:t>
            </a:r>
          </a:p>
          <a:p>
            <a:endParaRPr lang="en-US" dirty="0"/>
          </a:p>
        </p:txBody>
      </p:sp>
    </p:spTree>
    <p:extLst>
      <p:ext uri="{BB962C8B-B14F-4D97-AF65-F5344CB8AC3E}">
        <p14:creationId xmlns:p14="http://schemas.microsoft.com/office/powerpoint/2010/main" val="293740524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 Federalists:</a:t>
            </a:r>
          </a:p>
        </p:txBody>
      </p:sp>
      <p:sp>
        <p:nvSpPr>
          <p:cNvPr id="3" name="Content Placeholder 2"/>
          <p:cNvSpPr>
            <a:spLocks noGrp="1"/>
          </p:cNvSpPr>
          <p:nvPr>
            <p:ph idx="1"/>
          </p:nvPr>
        </p:nvSpPr>
        <p:spPr>
          <a:xfrm>
            <a:off x="838200" y="1825625"/>
            <a:ext cx="10941424" cy="4351338"/>
          </a:xfrm>
        </p:spPr>
        <p:txBody>
          <a:bodyPr/>
          <a:lstStyle/>
          <a:p>
            <a:pPr lvl="0">
              <a:buFont typeface="Century Gothic" panose="020B0502020202020204" pitchFamily="34" charset="0"/>
              <a:buChar char="-"/>
            </a:pPr>
            <a:r>
              <a:rPr lang="en-US" dirty="0"/>
              <a:t>Supported the new Constitution.</a:t>
            </a:r>
          </a:p>
          <a:p>
            <a:pPr lvl="0">
              <a:buFont typeface="Century Gothic" panose="020B0502020202020204" pitchFamily="34" charset="0"/>
              <a:buChar char="-"/>
            </a:pPr>
            <a:r>
              <a:rPr lang="en-US" dirty="0"/>
              <a:t>Argued that a much stronger central (federal) government was needed to preserve (keep) the United States.</a:t>
            </a:r>
          </a:p>
          <a:p>
            <a:pPr lvl="0">
              <a:buFont typeface="Century Gothic" panose="020B0502020202020204" pitchFamily="34" charset="0"/>
              <a:buChar char="-"/>
            </a:pPr>
            <a:r>
              <a:rPr lang="en-US" dirty="0"/>
              <a:t>Believed the U.S. would not survive under the Articles of Confederation.</a:t>
            </a:r>
          </a:p>
          <a:p>
            <a:pPr lvl="0">
              <a:buFont typeface="Century Gothic" panose="020B0502020202020204" pitchFamily="34" charset="0"/>
              <a:buChar char="-"/>
            </a:pPr>
            <a:r>
              <a:rPr lang="en-US" dirty="0"/>
              <a:t>Federalist Papers = a series of essays written in favor of the Constitution that were printed around the country.  </a:t>
            </a:r>
          </a:p>
          <a:p>
            <a:pPr lvl="0">
              <a:buFont typeface="Century Gothic" panose="020B0502020202020204" pitchFamily="34" charset="0"/>
              <a:buChar char="-"/>
            </a:pPr>
            <a:r>
              <a:rPr lang="en-US" dirty="0"/>
              <a:t>Federalists papers were written by James Madison, Alexander Hamilton, and John Jay**</a:t>
            </a:r>
          </a:p>
          <a:p>
            <a:endParaRPr lang="en-US" dirty="0"/>
          </a:p>
        </p:txBody>
      </p:sp>
    </p:spTree>
    <p:extLst>
      <p:ext uri="{BB962C8B-B14F-4D97-AF65-F5344CB8AC3E}">
        <p14:creationId xmlns:p14="http://schemas.microsoft.com/office/powerpoint/2010/main" val="364717158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http://cdn.freedomoutpost.com/wp-content/uploads/2013/11/federalistsvantifederalis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4" y="1027906"/>
            <a:ext cx="12153912" cy="4698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91496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Both Federalists and Anti-Federalists are victorious</a:t>
            </a:r>
          </a:p>
          <a:p>
            <a:pPr lvl="1"/>
            <a:r>
              <a:rPr lang="en-US" dirty="0"/>
              <a:t>Federalists can say the Constitution was ultimately ratified by the states</a:t>
            </a:r>
          </a:p>
          <a:p>
            <a:pPr lvl="1"/>
            <a:r>
              <a:rPr lang="en-US" dirty="0"/>
              <a:t>Anti-Federalists can say the Bill of Rights was added to protect individual/states’ rights</a:t>
            </a:r>
          </a:p>
        </p:txBody>
      </p:sp>
    </p:spTree>
    <p:extLst>
      <p:ext uri="{BB962C8B-B14F-4D97-AF65-F5344CB8AC3E}">
        <p14:creationId xmlns:p14="http://schemas.microsoft.com/office/powerpoint/2010/main" val="207832729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70476-F67B-4FCE-AA27-CF1C16BBDFE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8A1067B-BD3D-4506-B7FE-054B88453C63}"/>
              </a:ext>
            </a:extLst>
          </p:cNvPr>
          <p:cNvSpPr>
            <a:spLocks noGrp="1"/>
          </p:cNvSpPr>
          <p:nvPr>
            <p:ph sz="half" idx="1"/>
          </p:nvPr>
        </p:nvSpPr>
        <p:spPr>
          <a:xfrm>
            <a:off x="1120000" y="1825625"/>
            <a:ext cx="9829940" cy="4351338"/>
          </a:xfrm>
        </p:spPr>
        <p:txBody>
          <a:bodyPr/>
          <a:lstStyle/>
          <a:p>
            <a:r>
              <a:rPr lang="en-US" i="1" dirty="0"/>
              <a:t>“Show me that age and country where the rights and liberties of the people were placed on the sole chance of their rulers being good men without a consequent loss of liberty! I say that the loss of that dearest privilege has ever followed, with absolute certainty, every such mad attempt.”</a:t>
            </a:r>
            <a:r>
              <a:rPr lang="en-US" dirty="0"/>
              <a:t> </a:t>
            </a:r>
          </a:p>
          <a:p>
            <a:pPr marL="0" indent="0">
              <a:buNone/>
            </a:pPr>
            <a:r>
              <a:rPr lang="en-US" dirty="0"/>
              <a:t>– Patrick Henry, 1788</a:t>
            </a:r>
          </a:p>
        </p:txBody>
      </p:sp>
    </p:spTree>
    <p:extLst>
      <p:ext uri="{BB962C8B-B14F-4D97-AF65-F5344CB8AC3E}">
        <p14:creationId xmlns:p14="http://schemas.microsoft.com/office/powerpoint/2010/main" val="329664558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Slide Number Placeholder 3">
            <a:extLst>
              <a:ext uri="{FF2B5EF4-FFF2-40B4-BE49-F238E27FC236}">
                <a16:creationId xmlns:a16="http://schemas.microsoft.com/office/drawing/2014/main" id="{3B970638-FEC0-41F2-A65B-EB326F17180C}"/>
              </a:ext>
            </a:extLst>
          </p:cNvP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11E9E71D-3175-4DE7-8AED-ED5094A87E2E}" type="slidenum">
              <a:rPr lang="en-US" altLang="en-US" sz="1200"/>
              <a:pPr eaLnBrk="1" hangingPunct="1">
                <a:spcBef>
                  <a:spcPct val="0"/>
                </a:spcBef>
                <a:buFontTx/>
                <a:buNone/>
              </a:pPr>
              <a:t>3</a:t>
            </a:fld>
            <a:endParaRPr lang="en-US" altLang="en-US" sz="1200"/>
          </a:p>
        </p:txBody>
      </p:sp>
      <p:sp>
        <p:nvSpPr>
          <p:cNvPr id="4099" name="Rectangle 2">
            <a:extLst>
              <a:ext uri="{FF2B5EF4-FFF2-40B4-BE49-F238E27FC236}">
                <a16:creationId xmlns:a16="http://schemas.microsoft.com/office/drawing/2014/main" id="{FE17A124-E372-40EE-AD99-37A467EAEA52}"/>
              </a:ext>
            </a:extLst>
          </p:cNvPr>
          <p:cNvSpPr>
            <a:spLocks noGrp="1" noChangeArrowheads="1"/>
          </p:cNvSpPr>
          <p:nvPr>
            <p:ph type="title" idx="4294967295"/>
          </p:nvPr>
        </p:nvSpPr>
        <p:spPr>
          <a:xfrm>
            <a:off x="1981200" y="228600"/>
            <a:ext cx="8229600" cy="1143000"/>
          </a:xfrm>
        </p:spPr>
        <p:txBody>
          <a:bodyPr/>
          <a:lstStyle/>
          <a:p>
            <a:pPr eaLnBrk="1" hangingPunct="1"/>
            <a:r>
              <a:rPr lang="en-US" altLang="en-US" b="1"/>
              <a:t>A Limited Government</a:t>
            </a:r>
          </a:p>
        </p:txBody>
      </p:sp>
      <p:sp>
        <p:nvSpPr>
          <p:cNvPr id="10243" name="Rectangle 3">
            <a:extLst>
              <a:ext uri="{FF2B5EF4-FFF2-40B4-BE49-F238E27FC236}">
                <a16:creationId xmlns:a16="http://schemas.microsoft.com/office/drawing/2014/main" id="{538EF352-0EAE-4EBB-A4CF-F42C1D077679}"/>
              </a:ext>
            </a:extLst>
          </p:cNvPr>
          <p:cNvSpPr>
            <a:spLocks noGrp="1" noChangeArrowheads="1"/>
          </p:cNvSpPr>
          <p:nvPr>
            <p:ph type="body" sz="half" idx="4294967295"/>
          </p:nvPr>
        </p:nvSpPr>
        <p:spPr>
          <a:xfrm>
            <a:off x="937260" y="1691640"/>
            <a:ext cx="5234940" cy="4434524"/>
          </a:xfrm>
        </p:spPr>
        <p:txBody>
          <a:bodyPr>
            <a:normAutofit fontScale="92500" lnSpcReduction="10000"/>
          </a:bodyPr>
          <a:lstStyle/>
          <a:p>
            <a:pPr eaLnBrk="1" hangingPunct="1"/>
            <a:r>
              <a:rPr lang="en-US" altLang="en-US" sz="2400" dirty="0"/>
              <a:t>Articles established a “firm league of friendship” among the states (loose federation)</a:t>
            </a:r>
          </a:p>
          <a:p>
            <a:pPr eaLnBrk="1" hangingPunct="1"/>
            <a:r>
              <a:rPr lang="en-US" altLang="en-US" sz="2400" dirty="0"/>
              <a:t>Bills were passed only if nine of thirteen states agreed</a:t>
            </a:r>
          </a:p>
          <a:p>
            <a:pPr eaLnBrk="1" hangingPunct="1"/>
            <a:r>
              <a:rPr lang="en-US" altLang="en-US" sz="2400" dirty="0"/>
              <a:t>Amending the Articles took unanimous consent of the states</a:t>
            </a:r>
          </a:p>
          <a:p>
            <a:r>
              <a:rPr lang="en-US" altLang="en-US" sz="2400" dirty="0"/>
              <a:t>Unicameral (single house) legislative body</a:t>
            </a:r>
          </a:p>
          <a:p>
            <a:pPr lvl="1"/>
            <a:r>
              <a:rPr lang="en-US" altLang="en-US" sz="2000" dirty="0"/>
              <a:t>No executive branch/temporary courts existed to hear disputes between states</a:t>
            </a:r>
          </a:p>
          <a:p>
            <a:r>
              <a:rPr lang="en-US" altLang="en-US" sz="2400" dirty="0"/>
              <a:t>Each state had one vote regardless of population</a:t>
            </a:r>
          </a:p>
          <a:p>
            <a:pPr lvl="1"/>
            <a:endParaRPr lang="en-US" altLang="en-US" sz="2000" dirty="0"/>
          </a:p>
        </p:txBody>
      </p:sp>
      <p:pic>
        <p:nvPicPr>
          <p:cNvPr id="4101" name="Picture 6" descr="articles">
            <a:extLst>
              <a:ext uri="{FF2B5EF4-FFF2-40B4-BE49-F238E27FC236}">
                <a16:creationId xmlns:a16="http://schemas.microsoft.com/office/drawing/2014/main" id="{D88998CB-8DAC-450D-9597-CEED79414E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6526" y="1524000"/>
            <a:ext cx="33305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24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http://teachingamericanhistory.org/wp-content/themes/tah-main/images/imported/ratification/federalpillars-nyv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0329"/>
            <a:ext cx="12246350" cy="5706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96256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3320" name="Picture 8" descr="http://www.archives.gov/exhibits/charters/images/charters_exhibit_zoom_images/constitution_1_of_4_6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69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http://www.archives.gov/exhibits/charters/images/charters_exhibit_zoom_images/constitution_2_of_4_6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199" y="2074"/>
            <a:ext cx="5667982" cy="6882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02823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320"/>
                                        </p:tgtEl>
                                        <p:attrNameLst>
                                          <p:attrName>style.visibility</p:attrName>
                                        </p:attrNameLst>
                                      </p:cBhvr>
                                      <p:to>
                                        <p:strVal val="visible"/>
                                      </p:to>
                                    </p:set>
                                    <p:animEffect transition="in" filter="wipe(down)">
                                      <p:cBhvr>
                                        <p:cTn id="7" dur="500"/>
                                        <p:tgtEl>
                                          <p:spTgt spid="133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322"/>
                                        </p:tgtEl>
                                        <p:attrNameLst>
                                          <p:attrName>style.visibility</p:attrName>
                                        </p:attrNameLst>
                                      </p:cBhvr>
                                      <p:to>
                                        <p:strVal val="visible"/>
                                      </p:to>
                                    </p:set>
                                    <p:animEffect transition="in" filter="wipe(down)">
                                      <p:cBhvr>
                                        <p:cTn id="12" dur="500"/>
                                        <p:tgtEl>
                                          <p:spTgt spid="13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descr="http://www.archives.gov/exhibits/charters/images/charters_exhibit_zoom_images/constitution_3_of_4_6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669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www.archives.gov/exhibits/charters/images/charters_exhibit_zoom_images/constitution_4_of_4_6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198" y="0"/>
            <a:ext cx="5683801" cy="6892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75876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down)">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364"/>
                                        </p:tgtEl>
                                        <p:attrNameLst>
                                          <p:attrName>style.visibility</p:attrName>
                                        </p:attrNameLst>
                                      </p:cBhvr>
                                      <p:to>
                                        <p:strVal val="visible"/>
                                      </p:to>
                                    </p:set>
                                    <p:animEffect transition="in" filter="wipe(down)">
                                      <p:cBhvr>
                                        <p:cTn id="12"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F6D075FC-AA42-4CCA-B8F8-41E14CBD1D17}"/>
              </a:ext>
            </a:extLst>
          </p:cNvP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AAE860BF-AD7B-446E-B677-EE8B0D87FD51}" type="slidenum">
              <a:rPr lang="en-US" altLang="en-US" sz="1200"/>
              <a:pPr eaLnBrk="1" hangingPunct="1">
                <a:spcBef>
                  <a:spcPct val="0"/>
                </a:spcBef>
                <a:buFontTx/>
                <a:buNone/>
              </a:pPr>
              <a:t>4</a:t>
            </a:fld>
            <a:endParaRPr lang="en-US" altLang="en-US" sz="1200"/>
          </a:p>
        </p:txBody>
      </p:sp>
      <p:sp>
        <p:nvSpPr>
          <p:cNvPr id="7171" name="Rectangle 2">
            <a:extLst>
              <a:ext uri="{FF2B5EF4-FFF2-40B4-BE49-F238E27FC236}">
                <a16:creationId xmlns:a16="http://schemas.microsoft.com/office/drawing/2014/main" id="{65CCBF75-BD39-44EB-ADAF-42FCCD66E0BA}"/>
              </a:ext>
            </a:extLst>
          </p:cNvPr>
          <p:cNvSpPr>
            <a:spLocks noGrp="1" noChangeArrowheads="1"/>
          </p:cNvSpPr>
          <p:nvPr>
            <p:ph type="title"/>
          </p:nvPr>
        </p:nvSpPr>
        <p:spPr/>
        <p:txBody>
          <a:bodyPr>
            <a:normAutofit/>
          </a:bodyPr>
          <a:lstStyle/>
          <a:p>
            <a:pPr eaLnBrk="1" hangingPunct="1"/>
            <a:r>
              <a:rPr lang="en-US" altLang="en-US" b="1" dirty="0"/>
              <a:t>Powers Denied to Articles of Conf.</a:t>
            </a:r>
          </a:p>
        </p:txBody>
      </p:sp>
      <p:sp>
        <p:nvSpPr>
          <p:cNvPr id="16387" name="Rectangle 3">
            <a:extLst>
              <a:ext uri="{FF2B5EF4-FFF2-40B4-BE49-F238E27FC236}">
                <a16:creationId xmlns:a16="http://schemas.microsoft.com/office/drawing/2014/main" id="{ACF7112C-2891-449F-A436-0C6942C5A7F1}"/>
              </a:ext>
            </a:extLst>
          </p:cNvPr>
          <p:cNvSpPr>
            <a:spLocks noGrp="1" noChangeArrowheads="1"/>
          </p:cNvSpPr>
          <p:nvPr>
            <p:ph type="body" idx="1"/>
          </p:nvPr>
        </p:nvSpPr>
        <p:spPr/>
        <p:txBody>
          <a:bodyPr/>
          <a:lstStyle/>
          <a:p>
            <a:pPr eaLnBrk="1" hangingPunct="1"/>
            <a:r>
              <a:rPr lang="en-US" altLang="en-US" sz="2400" dirty="0"/>
              <a:t>No power to raise funds for an army or navy</a:t>
            </a:r>
          </a:p>
          <a:p>
            <a:pPr eaLnBrk="1" hangingPunct="1"/>
            <a:r>
              <a:rPr lang="en-US" altLang="en-US" sz="2400" dirty="0"/>
              <a:t>No power to tax, impose tariffs, or collect duties</a:t>
            </a:r>
          </a:p>
          <a:p>
            <a:pPr eaLnBrk="1" hangingPunct="1"/>
            <a:r>
              <a:rPr lang="en-US" altLang="en-US" sz="2400" dirty="0"/>
              <a:t>No executive branch to enforce laws</a:t>
            </a:r>
          </a:p>
          <a:p>
            <a:pPr eaLnBrk="1" hangingPunct="1"/>
            <a:r>
              <a:rPr lang="en-US" altLang="en-US" sz="2400" dirty="0"/>
              <a:t>No power to control trade among the states</a:t>
            </a:r>
          </a:p>
          <a:p>
            <a:pPr eaLnBrk="1" hangingPunct="1"/>
            <a:r>
              <a:rPr lang="en-US" altLang="en-US" sz="2400" dirty="0"/>
              <a:t>No power to force states to honor obligations</a:t>
            </a:r>
          </a:p>
          <a:p>
            <a:pPr eaLnBrk="1" hangingPunct="1"/>
            <a:r>
              <a:rPr lang="en-US" altLang="en-US" sz="2400" dirty="0"/>
              <a:t>No power to regulate the value of currency</a:t>
            </a: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3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Slide Number Placeholder 3">
            <a:extLst>
              <a:ext uri="{FF2B5EF4-FFF2-40B4-BE49-F238E27FC236}">
                <a16:creationId xmlns:a16="http://schemas.microsoft.com/office/drawing/2014/main" id="{ACB73FC2-528B-4A56-9954-552E30FADCD5}"/>
              </a:ext>
            </a:extLst>
          </p:cNvP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D93F906D-04AD-46C6-B42C-6FD5E833A80F}" type="slidenum">
              <a:rPr lang="en-US" altLang="en-US" sz="1200"/>
              <a:pPr eaLnBrk="1" hangingPunct="1">
                <a:spcBef>
                  <a:spcPct val="0"/>
                </a:spcBef>
                <a:buFontTx/>
                <a:buNone/>
              </a:pPr>
              <a:t>5</a:t>
            </a:fld>
            <a:endParaRPr lang="en-US" altLang="en-US" sz="1200"/>
          </a:p>
        </p:txBody>
      </p:sp>
      <p:sp>
        <p:nvSpPr>
          <p:cNvPr id="8195" name="Rectangle 2">
            <a:extLst>
              <a:ext uri="{FF2B5EF4-FFF2-40B4-BE49-F238E27FC236}">
                <a16:creationId xmlns:a16="http://schemas.microsoft.com/office/drawing/2014/main" id="{DFE2115C-A0EC-4B71-836C-6A42CF7A6958}"/>
              </a:ext>
            </a:extLst>
          </p:cNvPr>
          <p:cNvSpPr>
            <a:spLocks noGrp="1" noChangeArrowheads="1"/>
          </p:cNvSpPr>
          <p:nvPr>
            <p:ph type="title" idx="4294967295"/>
          </p:nvPr>
        </p:nvSpPr>
        <p:spPr>
          <a:xfrm>
            <a:off x="2286000" y="314325"/>
            <a:ext cx="8229600" cy="1143000"/>
          </a:xfrm>
        </p:spPr>
        <p:txBody>
          <a:bodyPr>
            <a:normAutofit fontScale="90000"/>
          </a:bodyPr>
          <a:lstStyle/>
          <a:p>
            <a:pPr eaLnBrk="1" hangingPunct="1"/>
            <a:r>
              <a:rPr lang="en-US" altLang="en-US" b="1" dirty="0"/>
              <a:t>Accomplishments of the Articles of Confederation</a:t>
            </a:r>
          </a:p>
        </p:txBody>
      </p:sp>
      <p:sp>
        <p:nvSpPr>
          <p:cNvPr id="18435" name="Rectangle 3">
            <a:extLst>
              <a:ext uri="{FF2B5EF4-FFF2-40B4-BE49-F238E27FC236}">
                <a16:creationId xmlns:a16="http://schemas.microsoft.com/office/drawing/2014/main" id="{E548F4A4-27A3-4456-89F0-14C6394BA693}"/>
              </a:ext>
            </a:extLst>
          </p:cNvPr>
          <p:cNvSpPr>
            <a:spLocks noGrp="1" noChangeArrowheads="1"/>
          </p:cNvSpPr>
          <p:nvPr>
            <p:ph type="body" sz="half" idx="4294967295"/>
          </p:nvPr>
        </p:nvSpPr>
        <p:spPr>
          <a:xfrm>
            <a:off x="1078230" y="1910080"/>
            <a:ext cx="4038600" cy="4525962"/>
          </a:xfrm>
        </p:spPr>
        <p:txBody>
          <a:bodyPr>
            <a:normAutofit/>
          </a:bodyPr>
          <a:lstStyle/>
          <a:p>
            <a:pPr eaLnBrk="1" hangingPunct="1"/>
            <a:r>
              <a:rPr lang="en-US" altLang="en-US" sz="2400" dirty="0"/>
              <a:t>Defeated the British in Revolutionary War (1776-1781)</a:t>
            </a:r>
          </a:p>
          <a:p>
            <a:pPr eaLnBrk="1" hangingPunct="1"/>
            <a:r>
              <a:rPr lang="en-US" altLang="en-US" sz="2400" dirty="0"/>
              <a:t>Negotiated the Treaty of Paris with Britain in 1783—</a:t>
            </a:r>
          </a:p>
          <a:p>
            <a:pPr eaLnBrk="1" hangingPunct="1"/>
            <a:r>
              <a:rPr lang="en-US" altLang="en-US" sz="2400" dirty="0"/>
              <a:t>Established the Northwest Ordinance of 1787</a:t>
            </a:r>
          </a:p>
          <a:p>
            <a:pPr lvl="1" eaLnBrk="1" hangingPunct="1"/>
            <a:r>
              <a:rPr lang="en-US" altLang="en-US" sz="2000" dirty="0"/>
              <a:t>Which allowed the admission of 5 new states (Ohio, Indiana, Illinois, Michigan, Wisconsin)</a:t>
            </a:r>
          </a:p>
          <a:p>
            <a:pPr lvl="2" eaLnBrk="1" hangingPunct="1"/>
            <a:r>
              <a:rPr lang="en-US" altLang="en-US" sz="1600" dirty="0"/>
              <a:t>Slavery was banned in this territory </a:t>
            </a:r>
          </a:p>
        </p:txBody>
      </p:sp>
      <p:sp>
        <p:nvSpPr>
          <p:cNvPr id="8197" name="Text Box 4">
            <a:extLst>
              <a:ext uri="{FF2B5EF4-FFF2-40B4-BE49-F238E27FC236}">
                <a16:creationId xmlns:a16="http://schemas.microsoft.com/office/drawing/2014/main" id="{AA401769-3012-4829-817C-4457CF61EFE2}"/>
              </a:ext>
            </a:extLst>
          </p:cNvPr>
          <p:cNvSpPr txBox="1">
            <a:spLocks noChangeArrowheads="1"/>
          </p:cNvSpPr>
          <p:nvPr/>
        </p:nvSpPr>
        <p:spPr bwMode="auto">
          <a:xfrm>
            <a:off x="6400800" y="553085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800"/>
              <a:t>Map of the land settled in the Northwest Ordinance of 1787</a:t>
            </a:r>
          </a:p>
        </p:txBody>
      </p:sp>
      <p:pic>
        <p:nvPicPr>
          <p:cNvPr id="8198" name="Picture 9" descr="NW Territory">
            <a:extLst>
              <a:ext uri="{FF2B5EF4-FFF2-40B4-BE49-F238E27FC236}">
                <a16:creationId xmlns:a16="http://schemas.microsoft.com/office/drawing/2014/main" id="{CB4B1B40-71FB-4C6E-A29F-133720CAE0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8900" y="1892300"/>
            <a:ext cx="3619500"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843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04DB53B5-57F0-4D95-9580-185CBDFEA1CC}" type="slidenum">
              <a:rPr lang="en-US" altLang="en-US" sz="1200" smtClean="0"/>
              <a:pPr eaLnBrk="1" hangingPunct="1">
                <a:spcBef>
                  <a:spcPct val="0"/>
                </a:spcBef>
                <a:buFontTx/>
                <a:buNone/>
              </a:pPr>
              <a:t>6</a:t>
            </a:fld>
            <a:endParaRPr lang="en-US" altLang="en-US" sz="1200"/>
          </a:p>
        </p:txBody>
      </p:sp>
      <p:sp>
        <p:nvSpPr>
          <p:cNvPr id="9219" name="TextBox 2"/>
          <p:cNvSpPr txBox="1">
            <a:spLocks noChangeArrowheads="1"/>
          </p:cNvSpPr>
          <p:nvPr/>
        </p:nvSpPr>
        <p:spPr bwMode="auto">
          <a:xfrm>
            <a:off x="402335" y="158621"/>
            <a:ext cx="5900929"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400">
                <a:solidFill>
                  <a:schemeClr val="tx2"/>
                </a:solidFill>
                <a:latin typeface="Times New Roman" pitchFamily="18" charset="0"/>
              </a:defRPr>
            </a:lvl1pPr>
            <a:lvl2pPr marL="742950" indent="-285750" eaLnBrk="0" hangingPunct="0">
              <a:defRPr sz="4400">
                <a:solidFill>
                  <a:schemeClr val="tx2"/>
                </a:solidFill>
                <a:latin typeface="Times New Roman" pitchFamily="18" charset="0"/>
              </a:defRPr>
            </a:lvl2pPr>
            <a:lvl3pPr marL="1143000" indent="-228600" eaLnBrk="0" hangingPunct="0">
              <a:defRPr sz="4400">
                <a:solidFill>
                  <a:schemeClr val="tx2"/>
                </a:solidFill>
                <a:latin typeface="Times New Roman" pitchFamily="18" charset="0"/>
              </a:defRPr>
            </a:lvl3pPr>
            <a:lvl4pPr marL="1600200" indent="-228600" eaLnBrk="0" hangingPunct="0">
              <a:defRPr sz="4400">
                <a:solidFill>
                  <a:schemeClr val="tx2"/>
                </a:solidFill>
                <a:latin typeface="Times New Roman" pitchFamily="18" charset="0"/>
              </a:defRPr>
            </a:lvl4pPr>
            <a:lvl5pPr marL="2057400" indent="-228600" eaLnBrk="0" hangingPunct="0">
              <a:defRPr sz="4400">
                <a:solidFill>
                  <a:schemeClr val="tx2"/>
                </a:solidFill>
                <a:latin typeface="Times New Roman" pitchFamily="18" charset="0"/>
              </a:defRPr>
            </a:lvl5pPr>
            <a:lvl6pPr marL="2514600" indent="-228600" eaLnBrk="0" fontAlgn="base" hangingPunct="0">
              <a:spcBef>
                <a:spcPct val="0"/>
              </a:spcBef>
              <a:spcAft>
                <a:spcPct val="0"/>
              </a:spcAft>
              <a:defRPr sz="4400">
                <a:solidFill>
                  <a:schemeClr val="tx2"/>
                </a:solidFill>
                <a:latin typeface="Times New Roman" pitchFamily="18" charset="0"/>
              </a:defRPr>
            </a:lvl6pPr>
            <a:lvl7pPr marL="2971800" indent="-228600" eaLnBrk="0" fontAlgn="base" hangingPunct="0">
              <a:spcBef>
                <a:spcPct val="0"/>
              </a:spcBef>
              <a:spcAft>
                <a:spcPct val="0"/>
              </a:spcAft>
              <a:defRPr sz="4400">
                <a:solidFill>
                  <a:schemeClr val="tx2"/>
                </a:solidFill>
                <a:latin typeface="Times New Roman" pitchFamily="18" charset="0"/>
              </a:defRPr>
            </a:lvl7pPr>
            <a:lvl8pPr marL="3429000" indent="-228600" eaLnBrk="0" fontAlgn="base" hangingPunct="0">
              <a:spcBef>
                <a:spcPct val="0"/>
              </a:spcBef>
              <a:spcAft>
                <a:spcPct val="0"/>
              </a:spcAft>
              <a:defRPr sz="4400">
                <a:solidFill>
                  <a:schemeClr val="tx2"/>
                </a:solidFill>
                <a:latin typeface="Times New Roman" pitchFamily="18" charset="0"/>
              </a:defRPr>
            </a:lvl8pPr>
            <a:lvl9pPr marL="3886200" indent="-228600" eaLnBrk="0" fontAlgn="base" hangingPunct="0">
              <a:spcBef>
                <a:spcPct val="0"/>
              </a:spcBef>
              <a:spcAft>
                <a:spcPct val="0"/>
              </a:spcAft>
              <a:defRPr sz="4400">
                <a:solidFill>
                  <a:schemeClr val="tx2"/>
                </a:solidFill>
                <a:latin typeface="Times New Roman" pitchFamily="18" charset="0"/>
              </a:defRPr>
            </a:lvl9pPr>
          </a:lstStyle>
          <a:p>
            <a:pPr eaLnBrk="1" hangingPunct="1">
              <a:defRPr/>
            </a:pPr>
            <a:r>
              <a:rPr lang="en-US" altLang="en-US" sz="3200" b="1" dirty="0"/>
              <a:t>Failures of the Articles…</a:t>
            </a:r>
          </a:p>
          <a:p>
            <a:pPr eaLnBrk="1" hangingPunct="1">
              <a:defRPr/>
            </a:pPr>
            <a:r>
              <a:rPr lang="en-US" altLang="en-US" sz="2800" dirty="0"/>
              <a:t>Shay’s Rebellion (1786-87)</a:t>
            </a:r>
          </a:p>
          <a:p>
            <a:pPr marL="571500" indent="-571500" eaLnBrk="1" hangingPunct="1">
              <a:buFont typeface="Wingdings" panose="05000000000000000000" pitchFamily="2" charset="2"/>
              <a:buChar char="q"/>
              <a:defRPr/>
            </a:pPr>
            <a:endParaRPr lang="en-US" altLang="en-US" sz="2000" dirty="0"/>
          </a:p>
          <a:p>
            <a:pPr marL="571500" indent="-571500" eaLnBrk="1" hangingPunct="1">
              <a:buFont typeface="Wingdings" panose="05000000000000000000" pitchFamily="2" charset="2"/>
              <a:buChar char="q"/>
              <a:defRPr/>
            </a:pPr>
            <a:endParaRPr lang="en-US" altLang="en-US" sz="2000" dirty="0"/>
          </a:p>
          <a:p>
            <a:pPr marL="342900" indent="-342900" eaLnBrk="1" hangingPunct="1">
              <a:buFont typeface="Wingdings" panose="05000000000000000000" pitchFamily="2" charset="2"/>
              <a:buChar char="q"/>
              <a:defRPr/>
            </a:pPr>
            <a:r>
              <a:rPr lang="en-US" altLang="en-US" sz="2000" dirty="0"/>
              <a:t>Led by Continental Army captain Daniel Shays, thousands of  Western Massachusetts citizens took up arms against the state  government in objection of their land/property being taken by debt collectors</a:t>
            </a:r>
          </a:p>
          <a:p>
            <a:pPr marL="1085850" lvl="1" indent="-342900" eaLnBrk="1" hangingPunct="1">
              <a:buFont typeface="Wingdings" panose="05000000000000000000" pitchFamily="2" charset="2"/>
              <a:buChar char="q"/>
              <a:defRPr/>
            </a:pPr>
            <a:r>
              <a:rPr lang="en-US" altLang="en-US" sz="2000" dirty="0"/>
              <a:t>Similar protests occurred in other states </a:t>
            </a:r>
          </a:p>
          <a:p>
            <a:pPr marL="1085850" lvl="1" indent="-342900" eaLnBrk="1" hangingPunct="1">
              <a:buFont typeface="Wingdings" panose="05000000000000000000" pitchFamily="2" charset="2"/>
              <a:buChar char="q"/>
              <a:defRPr/>
            </a:pPr>
            <a:endParaRPr lang="en-US" altLang="en-US" sz="2000" dirty="0"/>
          </a:p>
          <a:p>
            <a:pPr eaLnBrk="1" hangingPunct="1">
              <a:defRPr/>
            </a:pPr>
            <a:r>
              <a:rPr lang="en-US" sz="2000" dirty="0"/>
              <a:t>Shay’s Rebellion was put down, but national army had to rely on private funding (not seen as sustainable)</a:t>
            </a:r>
          </a:p>
          <a:p>
            <a:pPr eaLnBrk="1" hangingPunct="1">
              <a:defRPr/>
            </a:pPr>
            <a:endParaRPr lang="en-US" sz="2000" dirty="0"/>
          </a:p>
          <a:p>
            <a:pPr eaLnBrk="1" hangingPunct="1">
              <a:defRPr/>
            </a:pPr>
            <a:r>
              <a:rPr lang="en-US" sz="2000" dirty="0"/>
              <a:t>Most importantly, SR accelerated calls to reform the Articles, eventually resulting in the </a:t>
            </a:r>
            <a:r>
              <a:rPr lang="en-US" sz="2000" dirty="0">
                <a:hlinkClick r:id="rId3"/>
              </a:rPr>
              <a:t>Philadelphia Convention of 1787</a:t>
            </a:r>
            <a:r>
              <a:rPr lang="en-US" sz="2000" dirty="0"/>
              <a:t>, which elected George Washington as its president and produced the Constitution of the United States</a:t>
            </a:r>
            <a:r>
              <a:rPr lang="en-US" altLang="en-US" sz="2000" dirty="0"/>
              <a:t>	</a:t>
            </a:r>
          </a:p>
        </p:txBody>
      </p:sp>
      <p:pic>
        <p:nvPicPr>
          <p:cNvPr id="9220" name="Picture 5" descr="Image result for shays rebellio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7936" y="584454"/>
            <a:ext cx="4417568" cy="2484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7" descr="Image result for constitutional convention">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5517" y="3436441"/>
            <a:ext cx="5080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995320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9219">
                                            <p:txEl>
                                              <p:pRg st="4" end="4"/>
                                            </p:txEl>
                                          </p:spTgt>
                                        </p:tgtEl>
                                        <p:attrNameLst>
                                          <p:attrName>style.visibility</p:attrName>
                                        </p:attrNameLst>
                                      </p:cBhvr>
                                      <p:to>
                                        <p:strVal val="visible"/>
                                      </p:to>
                                    </p:set>
                                    <p:animEffect transition="in" filter="barn(inVertical)">
                                      <p:cBhvr>
                                        <p:cTn id="7" dur="500"/>
                                        <p:tgtEl>
                                          <p:spTgt spid="9219">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9219">
                                            <p:txEl>
                                              <p:pRg st="5" end="5"/>
                                            </p:txEl>
                                          </p:spTgt>
                                        </p:tgtEl>
                                        <p:attrNameLst>
                                          <p:attrName>style.visibility</p:attrName>
                                        </p:attrNameLst>
                                      </p:cBhvr>
                                      <p:to>
                                        <p:strVal val="visible"/>
                                      </p:to>
                                    </p:set>
                                    <p:animEffect transition="in" filter="barn(inVertical)">
                                      <p:cBhvr>
                                        <p:cTn id="12" dur="500"/>
                                        <p:tgtEl>
                                          <p:spTgt spid="9219">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9219">
                                            <p:txEl>
                                              <p:pRg st="7" end="7"/>
                                            </p:txEl>
                                          </p:spTgt>
                                        </p:tgtEl>
                                        <p:attrNameLst>
                                          <p:attrName>style.visibility</p:attrName>
                                        </p:attrNameLst>
                                      </p:cBhvr>
                                      <p:to>
                                        <p:strVal val="visible"/>
                                      </p:to>
                                    </p:set>
                                    <p:animEffect transition="in" filter="barn(inVertical)">
                                      <p:cBhvr>
                                        <p:cTn id="17" dur="500"/>
                                        <p:tgtEl>
                                          <p:spTgt spid="9219">
                                            <p:txEl>
                                              <p:pRg st="7" end="7"/>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9219">
                                            <p:txEl>
                                              <p:pRg st="9" end="9"/>
                                            </p:txEl>
                                          </p:spTgt>
                                        </p:tgtEl>
                                        <p:attrNameLst>
                                          <p:attrName>style.visibility</p:attrName>
                                        </p:attrNameLst>
                                      </p:cBhvr>
                                      <p:to>
                                        <p:strVal val="visible"/>
                                      </p:to>
                                    </p:set>
                                    <p:animEffect transition="in" filter="barn(inVertical)">
                                      <p:cBhvr>
                                        <p:cTn id="22" dur="500"/>
                                        <p:tgtEl>
                                          <p:spTgt spid="92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E266AA-A6B0-45AB-A7D0-DDB73AE91FC1}"/>
              </a:ext>
            </a:extLst>
          </p:cNvPr>
          <p:cNvSpPr>
            <a:spLocks noGrp="1"/>
          </p:cNvSpPr>
          <p:nvPr>
            <p:ph idx="1"/>
          </p:nvPr>
        </p:nvSpPr>
        <p:spPr>
          <a:xfrm>
            <a:off x="558165" y="636905"/>
            <a:ext cx="11327130" cy="4351338"/>
          </a:xfrm>
        </p:spPr>
        <p:txBody>
          <a:bodyPr>
            <a:normAutofit/>
          </a:bodyPr>
          <a:lstStyle/>
          <a:p>
            <a:pPr marL="0" indent="0">
              <a:buNone/>
            </a:pPr>
            <a:r>
              <a:rPr lang="en-US" dirty="0"/>
              <a:t>“The tree of liberty must be refreshed from time to time, with the blood of patriots and tyrants.  It is its natural manure.  Our convention has been too much impressed by the insurrection of Massachusetts; and on the spur of the moment, they are setting up a kite to keep the hen yard in order.” </a:t>
            </a:r>
          </a:p>
          <a:p>
            <a:endParaRPr lang="en-US" dirty="0"/>
          </a:p>
          <a:p>
            <a:r>
              <a:rPr lang="en-US" i="1" dirty="0"/>
              <a:t>Source: Thomas Jefferson on Shays’ Rebellion, November 1787</a:t>
            </a:r>
            <a:endParaRPr lang="en-US" dirty="0"/>
          </a:p>
          <a:p>
            <a:endParaRPr lang="en-US" dirty="0"/>
          </a:p>
        </p:txBody>
      </p:sp>
      <p:pic>
        <p:nvPicPr>
          <p:cNvPr id="1026" name="Picture 2" descr="Image result for kite hawk">
            <a:extLst>
              <a:ext uri="{FF2B5EF4-FFF2-40B4-BE49-F238E27FC236}">
                <a16:creationId xmlns:a16="http://schemas.microsoft.com/office/drawing/2014/main" id="{D3EC59AA-738C-4276-8C85-75A4D23069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7376" y="3673793"/>
            <a:ext cx="3283082"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28902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Select your delegates….</a:t>
            </a:r>
          </a:p>
        </p:txBody>
      </p:sp>
      <p:sp>
        <p:nvSpPr>
          <p:cNvPr id="3" name="Content Placeholder 2"/>
          <p:cNvSpPr>
            <a:spLocks noGrp="1"/>
          </p:cNvSpPr>
          <p:nvPr>
            <p:ph idx="1"/>
          </p:nvPr>
        </p:nvSpPr>
        <p:spPr/>
        <p:txBody>
          <a:bodyPr/>
          <a:lstStyle/>
          <a:p>
            <a:r>
              <a:rPr lang="en-US" dirty="0">
                <a:hlinkClick r:id="rId2"/>
              </a:rPr>
              <a:t>https://www.archives.gov/founding-docs/founding-fathers</a:t>
            </a:r>
            <a:endParaRPr lang="en-US" dirty="0"/>
          </a:p>
          <a:p>
            <a:endParaRPr lang="en-US" dirty="0"/>
          </a:p>
          <a:p>
            <a:r>
              <a:rPr lang="en-US" dirty="0"/>
              <a:t>Name</a:t>
            </a:r>
          </a:p>
          <a:p>
            <a:r>
              <a:rPr lang="en-US" dirty="0"/>
              <a:t>State</a:t>
            </a:r>
          </a:p>
          <a:p>
            <a:r>
              <a:rPr lang="en-US" dirty="0"/>
              <a:t>Background (age, occupation, experience)</a:t>
            </a:r>
          </a:p>
          <a:p>
            <a:r>
              <a:rPr lang="en-US" dirty="0"/>
              <a:t>Views on government/politics </a:t>
            </a:r>
          </a:p>
          <a:p>
            <a:endParaRPr lang="en-US" dirty="0"/>
          </a:p>
        </p:txBody>
      </p:sp>
    </p:spTree>
    <p:extLst>
      <p:ext uri="{BB962C8B-B14F-4D97-AF65-F5344CB8AC3E}">
        <p14:creationId xmlns:p14="http://schemas.microsoft.com/office/powerpoint/2010/main" val="148778310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dirty="0"/>
              <a:t>Constitutional Convention (1787):</a:t>
            </a:r>
          </a:p>
        </p:txBody>
      </p:sp>
      <p:sp>
        <p:nvSpPr>
          <p:cNvPr id="5" name="Content Placeholder 4"/>
          <p:cNvSpPr>
            <a:spLocks noGrp="1"/>
          </p:cNvSpPr>
          <p:nvPr>
            <p:ph idx="1"/>
          </p:nvPr>
        </p:nvSpPr>
        <p:spPr>
          <a:xfrm>
            <a:off x="634701" y="1690688"/>
            <a:ext cx="4348779" cy="4486275"/>
          </a:xfrm>
        </p:spPr>
        <p:txBody>
          <a:bodyPr>
            <a:normAutofit fontScale="92500" lnSpcReduction="10000"/>
          </a:bodyPr>
          <a:lstStyle/>
          <a:p>
            <a:pPr lvl="0">
              <a:buFont typeface="Century Gothic" panose="020B0502020202020204" pitchFamily="34" charset="0"/>
              <a:buChar char="-"/>
            </a:pPr>
            <a:r>
              <a:rPr lang="en-US" dirty="0"/>
              <a:t>Closed (not open to public) meeting between the delegates (representatives) from 12/13 states (RI not present).</a:t>
            </a:r>
          </a:p>
          <a:p>
            <a:pPr lvl="0">
              <a:buFont typeface="Century Gothic" panose="020B0502020202020204" pitchFamily="34" charset="0"/>
              <a:buChar char="-"/>
            </a:pPr>
            <a:r>
              <a:rPr lang="en-US" dirty="0"/>
              <a:t>Meeting took place in Philadelphia, Pennsylvania between May 25</a:t>
            </a:r>
            <a:r>
              <a:rPr lang="en-US" baseline="30000" dirty="0"/>
              <a:t>th</a:t>
            </a:r>
            <a:r>
              <a:rPr lang="en-US" dirty="0"/>
              <a:t> and September 17</a:t>
            </a:r>
            <a:r>
              <a:rPr lang="en-US" baseline="30000" dirty="0"/>
              <a:t>th</a:t>
            </a:r>
            <a:r>
              <a:rPr lang="en-US" dirty="0"/>
              <a:t>, 1787.</a:t>
            </a:r>
          </a:p>
          <a:p>
            <a:pPr lvl="0">
              <a:buFont typeface="Century Gothic" panose="020B0502020202020204" pitchFamily="34" charset="0"/>
              <a:buChar char="-"/>
            </a:pPr>
            <a:r>
              <a:rPr lang="en-US" dirty="0"/>
              <a:t>Most delegates wanted to simply amend (change) The Articles of Confederation.</a:t>
            </a:r>
          </a:p>
          <a:p>
            <a:pPr>
              <a:buFont typeface="Century Gothic" panose="020B0502020202020204" pitchFamily="34" charset="0"/>
              <a:buChar char="-"/>
            </a:pPr>
            <a:endParaRPr lang="en-US" dirty="0"/>
          </a:p>
        </p:txBody>
      </p:sp>
      <p:pic>
        <p:nvPicPr>
          <p:cNvPr id="6" name="Picture 6" descr="http://upload.wikimedia.org/wikipedia/commons/d/dd/Independence_Hall_in_Philadelphia_by_Ferdinand_Richardt,_1858-63.jpg">
            <a:extLst>
              <a:ext uri="{FF2B5EF4-FFF2-40B4-BE49-F238E27FC236}">
                <a16:creationId xmlns:a16="http://schemas.microsoft.com/office/drawing/2014/main" id="{575AE958-D50F-43D1-871E-0406162AB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6979" y="1690688"/>
            <a:ext cx="6799281" cy="4802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83709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Depth</Template>
  <TotalTime>2685</TotalTime>
  <Words>2491</Words>
  <Application>Microsoft Office PowerPoint</Application>
  <PresentationFormat>Widescreen</PresentationFormat>
  <Paragraphs>259</Paragraphs>
  <Slides>32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Century Gothic</vt:lpstr>
      <vt:lpstr>Corbel</vt:lpstr>
      <vt:lpstr>Times New Roman</vt:lpstr>
      <vt:lpstr>Wingdings</vt:lpstr>
      <vt:lpstr>Depth</vt:lpstr>
      <vt:lpstr>Bellringer (10/23/2019)</vt:lpstr>
      <vt:lpstr>Bellringer (11/18/2019)</vt:lpstr>
      <vt:lpstr>A Limited Government</vt:lpstr>
      <vt:lpstr>Powers Denied to Articles of Conf.</vt:lpstr>
      <vt:lpstr>Accomplishments of the Articles of Confederation</vt:lpstr>
      <vt:lpstr>PowerPoint Presentation</vt:lpstr>
      <vt:lpstr>PowerPoint Presentation</vt:lpstr>
      <vt:lpstr>Select your delegates….</vt:lpstr>
      <vt:lpstr>Constitutional Convention (1787):</vt:lpstr>
      <vt:lpstr>Birth of a New Nation….</vt:lpstr>
      <vt:lpstr>PowerPoint Presentation</vt:lpstr>
      <vt:lpstr>PowerPoint Presentation</vt:lpstr>
      <vt:lpstr>Why the Articles must be amended…</vt:lpstr>
      <vt:lpstr>Major Arguments During The Constitutional Convention: </vt:lpstr>
      <vt:lpstr>PowerPoint Presentation</vt:lpstr>
      <vt:lpstr>1. Representation (Result: The Great Compromise)</vt:lpstr>
      <vt:lpstr>2. Slavery</vt:lpstr>
      <vt:lpstr>PowerPoint Presentation</vt:lpstr>
      <vt:lpstr>2a. Representation of the Slave Population:</vt:lpstr>
      <vt:lpstr>Bellringer (10/29/2019)</vt:lpstr>
      <vt:lpstr>Ratifying the Constitution </vt:lpstr>
      <vt:lpstr>3. Bill of Rights (MA Compromise)</vt:lpstr>
      <vt:lpstr>PowerPoint Presentation</vt:lpstr>
      <vt:lpstr>PowerPoint Presentation</vt:lpstr>
      <vt:lpstr>A. Anti-Federalists:</vt:lpstr>
      <vt:lpstr>B. Federalists:</vt:lpstr>
      <vt:lpstr>PowerPoint Presentation</vt:lpstr>
      <vt:lpstr>PowerPoint Presentation</vt:lpstr>
      <vt:lpstr>PowerPoint Presentation</vt:lpstr>
      <vt:lpstr>PowerPoint Presentation</vt:lpstr>
      <vt:lpstr>PowerPoint Presentation</vt:lpstr>
      <vt:lpstr>PowerPoint Presentation</vt:lpstr>
    </vt:vector>
  </TitlesOfParts>
  <Company>BCSD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Stepanek</dc:creator>
  <cp:lastModifiedBy>Karen Hawkins</cp:lastModifiedBy>
  <cp:revision>142</cp:revision>
  <dcterms:created xsi:type="dcterms:W3CDTF">2013-12-17T17:33:13Z</dcterms:created>
  <dcterms:modified xsi:type="dcterms:W3CDTF">2019-12-05T16:32:21Z</dcterms:modified>
</cp:coreProperties>
</file>